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305" r:id="rId2"/>
    <p:sldId id="355" r:id="rId3"/>
    <p:sldId id="356" r:id="rId4"/>
    <p:sldId id="357" r:id="rId5"/>
    <p:sldId id="360" r:id="rId6"/>
    <p:sldId id="361" r:id="rId7"/>
    <p:sldId id="363" r:id="rId8"/>
    <p:sldId id="362" r:id="rId9"/>
    <p:sldId id="364" r:id="rId10"/>
    <p:sldId id="359" r:id="rId11"/>
    <p:sldId id="365" r:id="rId12"/>
    <p:sldId id="366" r:id="rId13"/>
    <p:sldId id="368" r:id="rId14"/>
    <p:sldId id="369" r:id="rId15"/>
    <p:sldId id="370" r:id="rId16"/>
    <p:sldId id="371" r:id="rId17"/>
    <p:sldId id="372" r:id="rId18"/>
    <p:sldId id="358" r:id="rId19"/>
    <p:sldId id="329" r:id="rId20"/>
    <p:sldId id="328" r:id="rId21"/>
    <p:sldId id="309" r:id="rId22"/>
    <p:sldId id="310" r:id="rId23"/>
    <p:sldId id="314" r:id="rId24"/>
    <p:sldId id="311" r:id="rId25"/>
    <p:sldId id="343" r:id="rId26"/>
    <p:sldId id="312" r:id="rId27"/>
    <p:sldId id="315" r:id="rId28"/>
    <p:sldId id="317" r:id="rId29"/>
    <p:sldId id="316" r:id="rId30"/>
    <p:sldId id="341" r:id="rId31"/>
    <p:sldId id="373" r:id="rId32"/>
    <p:sldId id="374" r:id="rId33"/>
    <p:sldId id="375" r:id="rId34"/>
    <p:sldId id="377" r:id="rId35"/>
    <p:sldId id="378" r:id="rId36"/>
    <p:sldId id="379" r:id="rId37"/>
    <p:sldId id="380" r:id="rId38"/>
    <p:sldId id="381" r:id="rId39"/>
    <p:sldId id="382" r:id="rId40"/>
    <p:sldId id="384" r:id="rId41"/>
    <p:sldId id="383" r:id="rId42"/>
    <p:sldId id="389" r:id="rId43"/>
    <p:sldId id="386" r:id="rId44"/>
    <p:sldId id="387" r:id="rId45"/>
    <p:sldId id="388" r:id="rId46"/>
    <p:sldId id="392" r:id="rId47"/>
    <p:sldId id="393" r:id="rId48"/>
    <p:sldId id="394" r:id="rId49"/>
    <p:sldId id="395" r:id="rId50"/>
    <p:sldId id="396" r:id="rId51"/>
    <p:sldId id="354" r:id="rId52"/>
    <p:sldId id="318" r:id="rId53"/>
    <p:sldId id="376" r:id="rId54"/>
    <p:sldId id="397" r:id="rId55"/>
    <p:sldId id="399" r:id="rId56"/>
    <p:sldId id="398" r:id="rId57"/>
    <p:sldId id="405" r:id="rId58"/>
    <p:sldId id="400" r:id="rId59"/>
    <p:sldId id="401" r:id="rId60"/>
    <p:sldId id="402" r:id="rId61"/>
    <p:sldId id="403" r:id="rId62"/>
    <p:sldId id="404" r:id="rId63"/>
    <p:sldId id="406" r:id="rId64"/>
    <p:sldId id="407" r:id="rId65"/>
    <p:sldId id="408" r:id="rId66"/>
    <p:sldId id="409" r:id="rId67"/>
    <p:sldId id="410" r:id="rId68"/>
    <p:sldId id="414" r:id="rId69"/>
    <p:sldId id="415" r:id="rId70"/>
    <p:sldId id="411" r:id="rId71"/>
    <p:sldId id="413" r:id="rId72"/>
    <p:sldId id="412" r:id="rId73"/>
    <p:sldId id="416" r:id="rId74"/>
    <p:sldId id="417" r:id="rId75"/>
    <p:sldId id="418" r:id="rId76"/>
    <p:sldId id="419" r:id="rId77"/>
    <p:sldId id="420" r:id="rId78"/>
    <p:sldId id="421" r:id="rId79"/>
    <p:sldId id="423" r:id="rId80"/>
    <p:sldId id="422" r:id="rId81"/>
    <p:sldId id="424" r:id="rId82"/>
    <p:sldId id="425" r:id="rId83"/>
    <p:sldId id="426" r:id="rId84"/>
    <p:sldId id="427" r:id="rId85"/>
    <p:sldId id="428" r:id="rId86"/>
    <p:sldId id="429" r:id="rId87"/>
    <p:sldId id="430" r:id="rId88"/>
    <p:sldId id="431" r:id="rId89"/>
    <p:sldId id="432" r:id="rId90"/>
    <p:sldId id="434" r:id="rId91"/>
    <p:sldId id="436" r:id="rId92"/>
    <p:sldId id="437" r:id="rId93"/>
    <p:sldId id="435" r:id="rId94"/>
    <p:sldId id="433" r:id="rId95"/>
    <p:sldId id="438" r:id="rId96"/>
    <p:sldId id="367" r:id="rId97"/>
    <p:sldId id="447" r:id="rId98"/>
    <p:sldId id="439" r:id="rId99"/>
    <p:sldId id="440" r:id="rId100"/>
    <p:sldId id="441" r:id="rId101"/>
    <p:sldId id="442" r:id="rId102"/>
    <p:sldId id="342" r:id="rId103"/>
    <p:sldId id="443" r:id="rId104"/>
    <p:sldId id="444" r:id="rId105"/>
    <p:sldId id="445" r:id="rId106"/>
    <p:sldId id="446"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41" autoAdjust="0"/>
  </p:normalViewPr>
  <p:slideViewPr>
    <p:cSldViewPr snapToGrid="0">
      <p:cViewPr varScale="1">
        <p:scale>
          <a:sx n="60" d="100"/>
          <a:sy n="60" d="100"/>
        </p:scale>
        <p:origin x="165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7FD756-3897-4854-8947-95F3569F9D76}" type="datetimeFigureOut">
              <a:rPr lang="zh-CN" altLang="en-US" smtClean="0"/>
              <a:t>2017/6/13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035FDE-264A-403E-8630-E9BD0F78FEAE}" type="slidenum">
              <a:rPr lang="zh-CN" altLang="en-US" smtClean="0"/>
              <a:t>‹#›</a:t>
            </a:fld>
            <a:endParaRPr lang="zh-CN" altLang="en-US"/>
          </a:p>
        </p:txBody>
      </p:sp>
    </p:spTree>
    <p:extLst>
      <p:ext uri="{BB962C8B-B14F-4D97-AF65-F5344CB8AC3E}">
        <p14:creationId xmlns:p14="http://schemas.microsoft.com/office/powerpoint/2010/main" val="785379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如上图所示，指定</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为输入，</a:t>
            </a:r>
            <a:r>
              <a:rPr lang="en-US" altLang="zh-CN" sz="1200" b="0" i="0" kern="1200" dirty="0" smtClean="0">
                <a:solidFill>
                  <a:schemeClr val="tx1"/>
                </a:solidFill>
                <a:effectLst/>
                <a:latin typeface="+mn-lt"/>
                <a:ea typeface="+mn-ea"/>
                <a:cs typeface="+mn-cs"/>
              </a:rPr>
              <a:t>f</a:t>
            </a:r>
            <a:r>
              <a:rPr lang="zh-CN" altLang="en-US" sz="1200" b="0" i="0" kern="1200" dirty="0" smtClean="0">
                <a:solidFill>
                  <a:schemeClr val="tx1"/>
                </a:solidFill>
                <a:effectLst/>
                <a:latin typeface="+mn-lt"/>
                <a:ea typeface="+mn-ea"/>
                <a:cs typeface="+mn-cs"/>
              </a:rPr>
              <a:t>为输出，那么此时</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是不会被计算的。</a:t>
            </a:r>
            <a:endParaRPr lang="zh-CN" altLang="en-US" dirty="0"/>
          </a:p>
        </p:txBody>
      </p:sp>
      <p:sp>
        <p:nvSpPr>
          <p:cNvPr id="4" name="灯片编号占位符 3"/>
          <p:cNvSpPr>
            <a:spLocks noGrp="1"/>
          </p:cNvSpPr>
          <p:nvPr>
            <p:ph type="sldNum" sz="quarter" idx="10"/>
          </p:nvPr>
        </p:nvSpPr>
        <p:spPr/>
        <p:txBody>
          <a:bodyPr/>
          <a:lstStyle/>
          <a:p>
            <a:fld id="{F4035FDE-264A-403E-8630-E9BD0F78FEAE}" type="slidenum">
              <a:rPr lang="zh-CN" altLang="en-US" smtClean="0"/>
              <a:t>41</a:t>
            </a:fld>
            <a:endParaRPr lang="zh-CN" altLang="en-US"/>
          </a:p>
        </p:txBody>
      </p:sp>
    </p:spTree>
    <p:extLst>
      <p:ext uri="{BB962C8B-B14F-4D97-AF65-F5344CB8AC3E}">
        <p14:creationId xmlns:p14="http://schemas.microsoft.com/office/powerpoint/2010/main" val="96979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上面的混合实现跟使用纯符号表达式实现的性能相差无二，然后后者在表达控制逻辑时会更加复杂。其原因是</a:t>
            </a:r>
            <a:r>
              <a:rPr lang="en-US" altLang="zh-CN" dirty="0" err="1" smtClean="0"/>
              <a:t>NDArray</a:t>
            </a:r>
            <a:r>
              <a:rPr lang="zh-CN" altLang="en-US" dirty="0" smtClean="0"/>
              <a:t>的执行会和</a:t>
            </a:r>
            <a:r>
              <a:rPr lang="en-US" altLang="zh-CN" dirty="0" smtClean="0"/>
              <a:t>Symbol</a:t>
            </a:r>
            <a:r>
              <a:rPr lang="zh-CN" altLang="en-US" dirty="0" smtClean="0"/>
              <a:t>类似的构建一个计算图，并与其他运算一同交由后台引擎执行。对于运算</a:t>
            </a:r>
            <a:r>
              <a:rPr lang="en-US" altLang="zh-CN" dirty="0" smtClean="0"/>
              <a:t>-=</a:t>
            </a:r>
            <a:r>
              <a:rPr lang="zh-CN" altLang="en-US" dirty="0" smtClean="0"/>
              <a:t>由于我们只是将其结果交给另一个</a:t>
            </a:r>
            <a:r>
              <a:rPr lang="en-US" altLang="zh-CN" dirty="0" smtClean="0"/>
              <a:t>Symbol</a:t>
            </a:r>
            <a:r>
              <a:rPr lang="zh-CN" altLang="en-US" dirty="0" smtClean="0"/>
              <a:t>的</a:t>
            </a:r>
            <a:r>
              <a:rPr lang="en-US" altLang="zh-CN" dirty="0" smtClean="0"/>
              <a:t>forward</a:t>
            </a:r>
            <a:r>
              <a:rPr lang="zh-CN" altLang="en-US" dirty="0" smtClean="0"/>
              <a:t>作为输入，因此我们不需要立即得到结果。当上面的</a:t>
            </a:r>
            <a:r>
              <a:rPr lang="en-US" altLang="zh-CN" dirty="0" smtClean="0"/>
              <a:t>for</a:t>
            </a:r>
            <a:r>
              <a:rPr lang="zh-CN" altLang="en-US" dirty="0" smtClean="0"/>
              <a:t>循环结束时，我们只是将数个</a:t>
            </a:r>
            <a:r>
              <a:rPr lang="en-US" altLang="zh-CN" dirty="0" smtClean="0"/>
              <a:t>Symbol</a:t>
            </a:r>
            <a:r>
              <a:rPr lang="zh-CN" altLang="en-US" dirty="0" smtClean="0"/>
              <a:t>和</a:t>
            </a:r>
            <a:r>
              <a:rPr lang="en-US" altLang="zh-CN" dirty="0" err="1" smtClean="0"/>
              <a:t>NDarray</a:t>
            </a:r>
            <a:r>
              <a:rPr lang="zh-CN" altLang="en-US" dirty="0" smtClean="0"/>
              <a:t>对应的计算图提交给了后台引擎。当我们最终需要结果的时候，例如将</a:t>
            </a:r>
            <a:r>
              <a:rPr lang="en-US" altLang="zh-CN" dirty="0" smtClean="0"/>
              <a:t>weight</a:t>
            </a:r>
            <a:r>
              <a:rPr lang="zh-CN" altLang="en-US" dirty="0" smtClean="0"/>
              <a:t>复制到主语言中或者保存到磁盘时，程序才会被阻塞直到所有计算完成。</a:t>
            </a:r>
          </a:p>
          <a:p>
            <a:endParaRPr lang="zh-CN" altLang="en-US" dirty="0"/>
          </a:p>
        </p:txBody>
      </p:sp>
      <p:sp>
        <p:nvSpPr>
          <p:cNvPr id="4" name="灯片编号占位符 3"/>
          <p:cNvSpPr>
            <a:spLocks noGrp="1"/>
          </p:cNvSpPr>
          <p:nvPr>
            <p:ph type="sldNum" sz="quarter" idx="10"/>
          </p:nvPr>
        </p:nvSpPr>
        <p:spPr/>
        <p:txBody>
          <a:bodyPr/>
          <a:lstStyle/>
          <a:p>
            <a:fld id="{F4035FDE-264A-403E-8630-E9BD0F78FEAE}" type="slidenum">
              <a:rPr lang="zh-CN" altLang="en-US" smtClean="0"/>
              <a:t>85</a:t>
            </a:fld>
            <a:endParaRPr lang="zh-CN" altLang="en-US"/>
          </a:p>
        </p:txBody>
      </p:sp>
    </p:spTree>
    <p:extLst>
      <p:ext uri="{BB962C8B-B14F-4D97-AF65-F5344CB8AC3E}">
        <p14:creationId xmlns:p14="http://schemas.microsoft.com/office/powerpoint/2010/main" val="169835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在这里我们先使用最终一致性模型创建一个</a:t>
            </a:r>
            <a:r>
              <a:rPr lang="en-US" altLang="zh-CN" sz="1200" b="0" i="0" kern="1200" dirty="0" err="1" smtClean="0">
                <a:solidFill>
                  <a:schemeClr val="tx1"/>
                </a:solidFill>
                <a:effectLst/>
                <a:latin typeface="+mn-lt"/>
                <a:ea typeface="+mn-ea"/>
                <a:cs typeface="+mn-cs"/>
              </a:rPr>
              <a:t>kvstore</a:t>
            </a:r>
            <a:r>
              <a:rPr lang="zh-CN" altLang="en-US" sz="1200" b="0" i="0" kern="1200" dirty="0" smtClean="0">
                <a:solidFill>
                  <a:schemeClr val="tx1"/>
                </a:solidFill>
                <a:effectLst/>
                <a:latin typeface="+mn-lt"/>
                <a:ea typeface="+mn-ea"/>
                <a:cs typeface="+mn-cs"/>
              </a:rPr>
              <a:t>，然后将更新函数注册进去。在每轮迭代前，每个计算节点先将最新的权重</a:t>
            </a:r>
            <a:r>
              <a:rPr lang="en-US" altLang="zh-CN" sz="1200" b="0" i="0" kern="1200" dirty="0" smtClean="0">
                <a:solidFill>
                  <a:schemeClr val="tx1"/>
                </a:solidFill>
                <a:effectLst/>
                <a:latin typeface="+mn-lt"/>
                <a:ea typeface="+mn-ea"/>
                <a:cs typeface="+mn-cs"/>
              </a:rPr>
              <a:t>pull</a:t>
            </a:r>
            <a:r>
              <a:rPr lang="zh-CN" altLang="en-US" sz="1200" b="0" i="0" kern="1200" dirty="0" smtClean="0">
                <a:solidFill>
                  <a:schemeClr val="tx1"/>
                </a:solidFill>
                <a:effectLst/>
                <a:latin typeface="+mn-lt"/>
                <a:ea typeface="+mn-ea"/>
                <a:cs typeface="+mn-cs"/>
              </a:rPr>
              <a:t>回来，之后将计算的得到的梯度</a:t>
            </a:r>
            <a:r>
              <a:rPr lang="en-US" altLang="zh-CN" sz="1200" b="0" i="0" kern="1200" dirty="0" smtClean="0">
                <a:solidFill>
                  <a:schemeClr val="tx1"/>
                </a:solidFill>
                <a:effectLst/>
                <a:latin typeface="+mn-lt"/>
                <a:ea typeface="+mn-ea"/>
                <a:cs typeface="+mn-cs"/>
              </a:rPr>
              <a:t>push</a:t>
            </a:r>
            <a:r>
              <a:rPr lang="zh-CN" altLang="en-US" sz="1200" b="0" i="0" kern="1200" dirty="0" smtClean="0">
                <a:solidFill>
                  <a:schemeClr val="tx1"/>
                </a:solidFill>
                <a:effectLst/>
                <a:latin typeface="+mn-lt"/>
                <a:ea typeface="+mn-ea"/>
                <a:cs typeface="+mn-cs"/>
              </a:rPr>
              <a:t>出去。</a:t>
            </a:r>
            <a:r>
              <a:rPr lang="en-US" altLang="zh-CN" sz="1200" b="0" i="0" kern="1200" dirty="0" err="1" smtClean="0">
                <a:solidFill>
                  <a:schemeClr val="tx1"/>
                </a:solidFill>
                <a:effectLst/>
                <a:latin typeface="+mn-lt"/>
                <a:ea typeface="+mn-ea"/>
                <a:cs typeface="+mn-cs"/>
              </a:rPr>
              <a:t>kvstore</a:t>
            </a:r>
            <a:r>
              <a:rPr lang="zh-CN" altLang="en-US" sz="1200" b="0" i="0" kern="1200" dirty="0" smtClean="0">
                <a:solidFill>
                  <a:schemeClr val="tx1"/>
                </a:solidFill>
                <a:effectLst/>
                <a:latin typeface="+mn-lt"/>
                <a:ea typeface="+mn-ea"/>
                <a:cs typeface="+mn-cs"/>
              </a:rPr>
              <a:t>将会利用更新函数来使用收到的梯度更新其所存储的权重。</a:t>
            </a:r>
          </a:p>
          <a:p>
            <a:r>
              <a:rPr lang="zh-CN" altLang="en-US" sz="1200" b="0" i="0" kern="1200" dirty="0" smtClean="0">
                <a:solidFill>
                  <a:schemeClr val="tx1"/>
                </a:solidFill>
                <a:effectLst/>
                <a:latin typeface="+mn-lt"/>
                <a:ea typeface="+mn-ea"/>
                <a:cs typeface="+mn-cs"/>
              </a:rPr>
              <a:t>这里</a:t>
            </a:r>
            <a:r>
              <a:rPr lang="en-US" altLang="zh-CN" sz="1200" b="0" i="0" kern="1200" dirty="0" smtClean="0">
                <a:solidFill>
                  <a:schemeClr val="tx1"/>
                </a:solidFill>
                <a:effectLst/>
                <a:latin typeface="+mn-lt"/>
                <a:ea typeface="+mn-ea"/>
                <a:cs typeface="+mn-cs"/>
              </a:rPr>
              <a:t>push</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pull</a:t>
            </a:r>
            <a:r>
              <a:rPr lang="zh-CN" altLang="en-US" sz="1200" b="0" i="0" kern="1200" dirty="0" smtClean="0">
                <a:solidFill>
                  <a:schemeClr val="tx1"/>
                </a:solidFill>
                <a:effectLst/>
                <a:latin typeface="+mn-lt"/>
                <a:ea typeface="+mn-ea"/>
                <a:cs typeface="+mn-cs"/>
              </a:rPr>
              <a:t>跟</a:t>
            </a:r>
            <a:r>
              <a:rPr lang="en-US" altLang="zh-CN" sz="1200" b="0" i="0" kern="1200" dirty="0" err="1" smtClean="0">
                <a:solidFill>
                  <a:schemeClr val="tx1"/>
                </a:solidFill>
                <a:effectLst/>
                <a:latin typeface="+mn-lt"/>
                <a:ea typeface="+mn-ea"/>
                <a:cs typeface="+mn-cs"/>
              </a:rPr>
              <a:t>NDArray</a:t>
            </a:r>
            <a:r>
              <a:rPr lang="zh-CN" altLang="en-US" sz="1200" b="0" i="0" kern="1200" dirty="0" smtClean="0">
                <a:solidFill>
                  <a:schemeClr val="tx1"/>
                </a:solidFill>
                <a:effectLst/>
                <a:latin typeface="+mn-lt"/>
                <a:ea typeface="+mn-ea"/>
                <a:cs typeface="+mn-cs"/>
              </a:rPr>
              <a:t>一样使用了延后计算的技术。它们只是将对应的操作提交给后台引擎，而引擎则调度实际的数据交互。所以上述的实现跟我们使用纯符号实现的性能相差无几</a:t>
            </a:r>
          </a:p>
          <a:p>
            <a:endParaRPr lang="zh-CN" altLang="en-US" dirty="0"/>
          </a:p>
        </p:txBody>
      </p:sp>
      <p:sp>
        <p:nvSpPr>
          <p:cNvPr id="4" name="灯片编号占位符 3"/>
          <p:cNvSpPr>
            <a:spLocks noGrp="1"/>
          </p:cNvSpPr>
          <p:nvPr>
            <p:ph type="sldNum" sz="quarter" idx="10"/>
          </p:nvPr>
        </p:nvSpPr>
        <p:spPr/>
        <p:txBody>
          <a:bodyPr/>
          <a:lstStyle/>
          <a:p>
            <a:fld id="{F4035FDE-264A-403E-8630-E9BD0F78FEAE}" type="slidenum">
              <a:rPr lang="zh-CN" altLang="en-US" smtClean="0"/>
              <a:t>86</a:t>
            </a:fld>
            <a:endParaRPr lang="zh-CN" altLang="en-US"/>
          </a:p>
        </p:txBody>
      </p:sp>
    </p:spTree>
    <p:extLst>
      <p:ext uri="{BB962C8B-B14F-4D97-AF65-F5344CB8AC3E}">
        <p14:creationId xmlns:p14="http://schemas.microsoft.com/office/powerpoint/2010/main" val="343655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0232" y="1122363"/>
            <a:ext cx="7443536" cy="2387600"/>
          </a:xfrm>
          <a:prstGeom prst="rect">
            <a:avLst/>
          </a:prstGeom>
        </p:spPr>
        <p:txBody>
          <a:bodyPr anchor="b"/>
          <a:lstStyle>
            <a:lvl1pPr algn="ctr">
              <a:defRPr sz="4000" b="1">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50232" y="3890210"/>
            <a:ext cx="7443536" cy="1367589"/>
          </a:xfrm>
          <a:prstGeom prst="rect">
            <a:avLst/>
          </a:prstGeom>
        </p:spPr>
        <p:txBody>
          <a:bodyPr/>
          <a:lstStyle>
            <a:lvl1pPr marL="0" indent="0" algn="ctr">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79144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267326" y="264695"/>
            <a:ext cx="7515726" cy="745958"/>
          </a:xfrm>
          <a:prstGeom prst="rect">
            <a:avLst/>
          </a:prstGeom>
        </p:spPr>
        <p:txBody>
          <a:bodyPr anchor="ctr"/>
          <a:lstStyle>
            <a:lvl1pPr>
              <a:defRPr sz="3600">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25116" y="1363579"/>
            <a:ext cx="8357936" cy="4813384"/>
          </a:xfrm>
          <a:prstGeom prst="rect">
            <a:avLst/>
          </a:prstGeom>
        </p:spPr>
        <p:txBody>
          <a:bodyPr/>
          <a:lstStyle>
            <a:lvl1pPr marL="228600" indent="-228600">
              <a:lnSpc>
                <a:spcPct val="114000"/>
              </a:lnSpc>
              <a:buClr>
                <a:srgbClr val="0070C0"/>
              </a:buClr>
              <a:buSzPct val="80000"/>
              <a:buFont typeface="Wingdings" panose="05000000000000000000" pitchFamily="2" charset="2"/>
              <a:buChar char="n"/>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lnSpc>
                <a:spcPct val="114000"/>
              </a:lnSpc>
              <a:buClr>
                <a:srgbClr val="0070C0"/>
              </a:buClr>
              <a:buSzPct val="80000"/>
              <a:buFont typeface="Wingdings" panose="05000000000000000000" pitchFamily="2" charset="2"/>
              <a:buChar char="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lnSpc>
                <a:spcPct val="114000"/>
              </a:lnSpc>
              <a:buClr>
                <a:srgbClr val="0070C0"/>
              </a:buClr>
              <a:buFont typeface="Wingdings" panose="05000000000000000000" pitchFamily="2" charset="2"/>
              <a:buChar char="ü"/>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600200" indent="-228600">
              <a:lnSpc>
                <a:spcPct val="114000"/>
              </a:lnSpc>
              <a:buClr>
                <a:srgbClr val="0070C0"/>
              </a:buClr>
              <a:buFont typeface="Wingdings" panose="05000000000000000000" pitchFamily="2" charset="2"/>
              <a:buChar char="ü"/>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marL="2057400" indent="-228600">
              <a:lnSpc>
                <a:spcPct val="114000"/>
              </a:lnSpc>
              <a:buClr>
                <a:srgbClr val="0070C0"/>
              </a:buClr>
              <a:buFont typeface="Wingdings" panose="05000000000000000000" pitchFamily="2" charset="2"/>
              <a:buChar char="ü"/>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425116" y="6497052"/>
            <a:ext cx="2260934" cy="256508"/>
          </a:xfrm>
        </p:spPr>
        <p:txBody>
          <a:bodyPr/>
          <a:lstStyle/>
          <a:p>
            <a:fld id="{5953FE10-D68A-404E-BFC3-F0FA20CD5944}" type="datetimeFigureOut">
              <a:rPr lang="zh-CN" altLang="en-US" smtClean="0"/>
              <a:t>2017/6/13</a:t>
            </a:fld>
            <a:endParaRPr lang="zh-CN" altLang="en-US"/>
          </a:p>
        </p:txBody>
      </p:sp>
      <p:sp>
        <p:nvSpPr>
          <p:cNvPr id="5" name="页脚占位符 4"/>
          <p:cNvSpPr>
            <a:spLocks noGrp="1"/>
          </p:cNvSpPr>
          <p:nvPr>
            <p:ph type="ftr" sz="quarter" idx="11"/>
          </p:nvPr>
        </p:nvSpPr>
        <p:spPr>
          <a:xfrm>
            <a:off x="3028950" y="6497052"/>
            <a:ext cx="3086100" cy="256508"/>
          </a:xfrm>
        </p:spPr>
        <p:txBody>
          <a:bodyPr/>
          <a:lstStyle/>
          <a:p>
            <a:endParaRPr lang="zh-CN" altLang="en-US"/>
          </a:p>
        </p:txBody>
      </p:sp>
      <p:sp>
        <p:nvSpPr>
          <p:cNvPr id="6" name="灯片编号占位符 5"/>
          <p:cNvSpPr>
            <a:spLocks noGrp="1"/>
          </p:cNvSpPr>
          <p:nvPr>
            <p:ph type="sldNum" sz="quarter" idx="12"/>
          </p:nvPr>
        </p:nvSpPr>
        <p:spPr>
          <a:xfrm>
            <a:off x="6457950" y="6497052"/>
            <a:ext cx="2325102" cy="256508"/>
          </a:xfrm>
        </p:spPr>
        <p:txBody>
          <a:bodyPr/>
          <a:lstStyle/>
          <a:p>
            <a:fld id="{511EAB05-A154-4F44-B412-31807EF4D435}" type="slidenum">
              <a:rPr lang="zh-CN" altLang="en-US" smtClean="0"/>
              <a:t>‹#›</a:t>
            </a:fld>
            <a:endParaRPr lang="zh-CN" altLang="en-US"/>
          </a:p>
        </p:txBody>
      </p:sp>
    </p:spTree>
    <p:extLst>
      <p:ext uri="{BB962C8B-B14F-4D97-AF65-F5344CB8AC3E}">
        <p14:creationId xmlns:p14="http://schemas.microsoft.com/office/powerpoint/2010/main" val="1502511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3FE10-D68A-404E-BFC3-F0FA20CD5944}" type="datetimeFigureOut">
              <a:rPr lang="zh-CN" altLang="en-US" smtClean="0"/>
              <a:t>2017/6/13</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EAB05-A154-4F44-B412-31807EF4D435}" type="slidenum">
              <a:rPr lang="zh-CN" altLang="en-US" smtClean="0"/>
              <a:t>‹#›</a:t>
            </a:fld>
            <a:endParaRPr lang="zh-CN" altLang="en-US"/>
          </a:p>
        </p:txBody>
      </p:sp>
    </p:spTree>
    <p:extLst>
      <p:ext uri="{BB962C8B-B14F-4D97-AF65-F5344CB8AC3E}">
        <p14:creationId xmlns:p14="http://schemas.microsoft.com/office/powerpoint/2010/main" val="128156440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hyperlink" Target="https://github.com/dmlc/mxnet" TargetMode="External"/><Relationship Id="rId1" Type="http://schemas.openxmlformats.org/officeDocument/2006/relationships/slideLayout" Target="../slideLayouts/slideLayout2.xml"/><Relationship Id="rId4" Type="http://schemas.openxmlformats.org/officeDocument/2006/relationships/hyperlink" Target="http://caffe.berkeleyvision.org/"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download.tensorflow.org/paper/whitepaper2015.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VLC/caffe/" TargetMode="External"/><Relationship Id="rId2" Type="http://schemas.openxmlformats.org/officeDocument/2006/relationships/hyperlink" Target="https://github.com/torch/" TargetMode="External"/><Relationship Id="rId1" Type="http://schemas.openxmlformats.org/officeDocument/2006/relationships/slideLayout" Target="../slideLayouts/slideLayout2.xml"/><Relationship Id="rId4" Type="http://schemas.openxmlformats.org/officeDocument/2006/relationships/hyperlink" Target="https://github.com/torch/nngrap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lib.csdn.net/base/docke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2.wdp"/><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dmlc/mxnet/issues/797"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Deep Learning</a:t>
            </a:r>
            <a:r>
              <a:rPr lang="en-US" altLang="zh-CN" dirty="0"/>
              <a:t> </a:t>
            </a:r>
            <a:r>
              <a:rPr lang="en-US" altLang="zh-CN" dirty="0" smtClean="0"/>
              <a:t>Frameworks</a:t>
            </a:r>
            <a:br>
              <a:rPr lang="en-US" altLang="zh-CN" dirty="0" smtClean="0"/>
            </a:br>
            <a:endParaRPr lang="zh-CN" altLang="en-US" dirty="0"/>
          </a:p>
        </p:txBody>
      </p:sp>
      <p:sp>
        <p:nvSpPr>
          <p:cNvPr id="5" name="副标题 4"/>
          <p:cNvSpPr>
            <a:spLocks noGrp="1"/>
          </p:cNvSpPr>
          <p:nvPr>
            <p:ph type="subTitle" idx="1"/>
          </p:nvPr>
        </p:nvSpPr>
        <p:spPr/>
        <p:txBody>
          <a:bodyPr/>
          <a:lstStyle/>
          <a:p>
            <a:r>
              <a:rPr lang="zh-CN" altLang="en-US" dirty="0"/>
              <a:t>李</a:t>
            </a:r>
            <a:r>
              <a:rPr lang="zh-CN" altLang="en-US" dirty="0" smtClean="0"/>
              <a:t>徵</a:t>
            </a:r>
            <a:endParaRPr lang="en-US" altLang="zh-CN" dirty="0" smtClean="0"/>
          </a:p>
          <a:p>
            <a:r>
              <a:rPr lang="en-US" altLang="zh-CN" dirty="0" smtClean="0"/>
              <a:t>2017/5/5</a:t>
            </a:r>
            <a:endParaRPr lang="zh-CN" altLang="en-US" dirty="0"/>
          </a:p>
        </p:txBody>
      </p:sp>
    </p:spTree>
    <p:extLst>
      <p:ext uri="{BB962C8B-B14F-4D97-AF65-F5344CB8AC3E}">
        <p14:creationId xmlns:p14="http://schemas.microsoft.com/office/powerpoint/2010/main" val="2283158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a:t>
            </a:r>
            <a:r>
              <a:rPr lang="en-US" altLang="zh-CN" dirty="0" smtClean="0"/>
              <a:t>ine</a:t>
            </a:r>
            <a:endParaRPr lang="zh-CN" altLang="en-US" dirty="0"/>
          </a:p>
        </p:txBody>
      </p:sp>
      <p:sp>
        <p:nvSpPr>
          <p:cNvPr id="3" name="内容占位符 2"/>
          <p:cNvSpPr>
            <a:spLocks noGrp="1"/>
          </p:cNvSpPr>
          <p:nvPr>
            <p:ph idx="1"/>
          </p:nvPr>
        </p:nvSpPr>
        <p:spPr/>
        <p:txBody>
          <a:bodyPr/>
          <a:lstStyle/>
          <a:p>
            <a:r>
              <a:rPr lang="en-US" altLang="zh-CN" sz="2400" dirty="0">
                <a:solidFill>
                  <a:schemeClr val="bg1">
                    <a:lumMod val="85000"/>
                  </a:schemeClr>
                </a:solidFill>
              </a:rPr>
              <a:t>Deep Learning Basics</a:t>
            </a:r>
          </a:p>
          <a:p>
            <a:r>
              <a:rPr lang="en-US" altLang="zh-CN" sz="2400" dirty="0"/>
              <a:t>The state-of-art frameworks</a:t>
            </a:r>
          </a:p>
          <a:p>
            <a:r>
              <a:rPr lang="en-US" altLang="zh-CN" sz="2400" dirty="0">
                <a:solidFill>
                  <a:schemeClr val="bg1">
                    <a:lumMod val="85000"/>
                  </a:schemeClr>
                </a:solidFill>
              </a:rPr>
              <a:t>GPU Acceleration &amp;&amp; </a:t>
            </a:r>
            <a:r>
              <a:rPr lang="en-US" altLang="zh-CN" sz="2400" dirty="0" err="1">
                <a:solidFill>
                  <a:schemeClr val="bg1">
                    <a:lumMod val="85000"/>
                  </a:schemeClr>
                </a:solidFill>
              </a:rPr>
              <a:t>Tensorflow</a:t>
            </a:r>
            <a:endParaRPr lang="en-US" altLang="zh-CN" sz="2400" dirty="0">
              <a:solidFill>
                <a:schemeClr val="bg1">
                  <a:lumMod val="85000"/>
                </a:schemeClr>
              </a:solidFill>
            </a:endParaRPr>
          </a:p>
          <a:p>
            <a:r>
              <a:rPr lang="en-US" altLang="zh-CN" sz="2400" dirty="0">
                <a:solidFill>
                  <a:schemeClr val="bg1">
                    <a:lumMod val="85000"/>
                  </a:schemeClr>
                </a:solidFill>
              </a:rPr>
              <a:t>Parameter Server &amp;&amp; </a:t>
            </a:r>
            <a:r>
              <a:rPr lang="en-US" altLang="zh-CN" sz="2400" dirty="0" err="1">
                <a:solidFill>
                  <a:schemeClr val="bg1">
                    <a:lumMod val="85000"/>
                  </a:schemeClr>
                </a:solidFill>
              </a:rPr>
              <a:t>MXNet</a:t>
            </a:r>
            <a:endParaRPr lang="en-US" altLang="zh-CN" sz="2400" dirty="0">
              <a:solidFill>
                <a:schemeClr val="bg1">
                  <a:lumMod val="85000"/>
                </a:schemeClr>
              </a:solidFill>
            </a:endParaRPr>
          </a:p>
          <a:p>
            <a:endParaRPr lang="zh-CN" altLang="en-US" dirty="0">
              <a:solidFill>
                <a:schemeClr val="bg1">
                  <a:lumMod val="85000"/>
                </a:schemeClr>
              </a:solidFill>
            </a:endParaRPr>
          </a:p>
        </p:txBody>
      </p:sp>
    </p:spTree>
    <p:extLst>
      <p:ext uri="{BB962C8B-B14F-4D97-AF65-F5344CB8AC3E}">
        <p14:creationId xmlns:p14="http://schemas.microsoft.com/office/powerpoint/2010/main" val="10731802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Third Generation Computers (1960s)</a:t>
            </a:r>
            <a:endParaRPr lang="zh-CN" altLang="en-US" sz="2800" dirty="0"/>
          </a:p>
        </p:txBody>
      </p:sp>
      <p:sp>
        <p:nvSpPr>
          <p:cNvPr id="3" name="内容占位符 2"/>
          <p:cNvSpPr>
            <a:spLocks noGrp="1"/>
          </p:cNvSpPr>
          <p:nvPr>
            <p:ph idx="1"/>
          </p:nvPr>
        </p:nvSpPr>
        <p:spPr>
          <a:xfrm>
            <a:off x="425116" y="1363579"/>
            <a:ext cx="4941643" cy="4813384"/>
          </a:xfrm>
        </p:spPr>
        <p:txBody>
          <a:bodyPr/>
          <a:lstStyle/>
          <a:p>
            <a:r>
              <a:rPr lang="en-US" altLang="zh-CN" dirty="0"/>
              <a:t>The invention of the </a:t>
            </a:r>
            <a:r>
              <a:rPr lang="en-US" altLang="zh-CN" b="1" dirty="0">
                <a:solidFill>
                  <a:srgbClr val="C00000"/>
                </a:solidFill>
              </a:rPr>
              <a:t>integrated circuits </a:t>
            </a:r>
            <a:r>
              <a:rPr lang="en-US" altLang="zh-CN" dirty="0"/>
              <a:t>(ICs), also known as microchips, paved the way for computers as we know them today. Making circuits out of single pieces of silicon, which is a semiconductor, allowed them to be much smaller and more practical to produce. This also started the ongoing process of integrating an ever larger number of transistors onto a single microchip. </a:t>
            </a:r>
            <a:endParaRPr lang="zh-CN" altLang="en-US" dirty="0"/>
          </a:p>
        </p:txBody>
      </p:sp>
      <p:pic>
        <p:nvPicPr>
          <p:cNvPr id="4" name="图片 3"/>
          <p:cNvPicPr>
            <a:picLocks noChangeAspect="1"/>
          </p:cNvPicPr>
          <p:nvPr/>
        </p:nvPicPr>
        <p:blipFill>
          <a:blip r:embed="rId2"/>
          <a:stretch>
            <a:fillRect/>
          </a:stretch>
        </p:blipFill>
        <p:spPr>
          <a:xfrm>
            <a:off x="5443390" y="1363579"/>
            <a:ext cx="3339662" cy="2259838"/>
          </a:xfrm>
          <a:prstGeom prst="rect">
            <a:avLst/>
          </a:prstGeom>
        </p:spPr>
      </p:pic>
      <p:pic>
        <p:nvPicPr>
          <p:cNvPr id="6" name="图片 5"/>
          <p:cNvPicPr>
            <a:picLocks noChangeAspect="1"/>
          </p:cNvPicPr>
          <p:nvPr/>
        </p:nvPicPr>
        <p:blipFill>
          <a:blip r:embed="rId3"/>
          <a:stretch>
            <a:fillRect/>
          </a:stretch>
        </p:blipFill>
        <p:spPr>
          <a:xfrm>
            <a:off x="5614306" y="4307080"/>
            <a:ext cx="2586338" cy="1723001"/>
          </a:xfrm>
          <a:prstGeom prst="rect">
            <a:avLst/>
          </a:prstGeom>
        </p:spPr>
      </p:pic>
      <p:sp>
        <p:nvSpPr>
          <p:cNvPr id="7" name="文本框 6"/>
          <p:cNvSpPr txBox="1"/>
          <p:nvPr/>
        </p:nvSpPr>
        <p:spPr>
          <a:xfrm>
            <a:off x="6247612" y="3633538"/>
            <a:ext cx="1724768" cy="369332"/>
          </a:xfrm>
          <a:prstGeom prst="rect">
            <a:avLst/>
          </a:prstGeom>
          <a:noFill/>
        </p:spPr>
        <p:txBody>
          <a:bodyPr wrap="none" rtlCol="0">
            <a:spAutoFit/>
          </a:bodyPr>
          <a:lstStyle/>
          <a:p>
            <a:r>
              <a:rPr lang="en-US" altLang="zh-CN" dirty="0"/>
              <a:t>IBM System/360</a:t>
            </a:r>
            <a:endParaRPr lang="zh-CN" altLang="en-US" dirty="0"/>
          </a:p>
        </p:txBody>
      </p:sp>
    </p:spTree>
    <p:extLst>
      <p:ext uri="{BB962C8B-B14F-4D97-AF65-F5344CB8AC3E}">
        <p14:creationId xmlns:p14="http://schemas.microsoft.com/office/powerpoint/2010/main" val="37955131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Fourth Generation Computers (1971 – present)</a:t>
            </a:r>
            <a:endParaRPr lang="zh-CN" altLang="en-US" sz="2400" dirty="0"/>
          </a:p>
        </p:txBody>
      </p:sp>
      <p:sp>
        <p:nvSpPr>
          <p:cNvPr id="3" name="内容占位符 2"/>
          <p:cNvSpPr>
            <a:spLocks noGrp="1"/>
          </p:cNvSpPr>
          <p:nvPr>
            <p:ph idx="1"/>
          </p:nvPr>
        </p:nvSpPr>
        <p:spPr>
          <a:xfrm>
            <a:off x="425116" y="1363579"/>
            <a:ext cx="5309112" cy="4813384"/>
          </a:xfrm>
        </p:spPr>
        <p:txBody>
          <a:bodyPr/>
          <a:lstStyle/>
          <a:p>
            <a:r>
              <a:rPr lang="en-US" altLang="zh-CN" dirty="0"/>
              <a:t>First microchips-based </a:t>
            </a:r>
            <a:r>
              <a:rPr lang="en-US" altLang="zh-CN" b="1" dirty="0">
                <a:solidFill>
                  <a:srgbClr val="C00000"/>
                </a:solidFill>
              </a:rPr>
              <a:t>central processing units </a:t>
            </a:r>
            <a:r>
              <a:rPr lang="en-US" altLang="zh-CN" dirty="0"/>
              <a:t>consisted of multiple microchips for different CPU components. The drive for ever greater integration and miniaturization led towards single-chip CPUs, where all of the necessary CPU components were put onto a single microchip, called a microprocessor. The first single-chip CPU, or a microprocessor, was Intel 4004.</a:t>
            </a:r>
            <a:endParaRPr lang="zh-CN" altLang="en-US" dirty="0"/>
          </a:p>
        </p:txBody>
      </p:sp>
      <p:pic>
        <p:nvPicPr>
          <p:cNvPr id="4" name="图片 3"/>
          <p:cNvPicPr>
            <a:picLocks noChangeAspect="1"/>
          </p:cNvPicPr>
          <p:nvPr/>
        </p:nvPicPr>
        <p:blipFill rotWithShape="1">
          <a:blip r:embed="rId2"/>
          <a:srcRect b="7262"/>
          <a:stretch/>
        </p:blipFill>
        <p:spPr>
          <a:xfrm>
            <a:off x="5862415" y="1283411"/>
            <a:ext cx="2649196" cy="2784388"/>
          </a:xfrm>
          <a:prstGeom prst="rect">
            <a:avLst/>
          </a:prstGeom>
        </p:spPr>
      </p:pic>
      <p:pic>
        <p:nvPicPr>
          <p:cNvPr id="5" name="图片 4"/>
          <p:cNvPicPr>
            <a:picLocks noChangeAspect="1"/>
          </p:cNvPicPr>
          <p:nvPr/>
        </p:nvPicPr>
        <p:blipFill rotWithShape="1">
          <a:blip r:embed="rId3"/>
          <a:srcRect b="4707"/>
          <a:stretch/>
        </p:blipFill>
        <p:spPr>
          <a:xfrm>
            <a:off x="5464447" y="4340557"/>
            <a:ext cx="3318605" cy="1780565"/>
          </a:xfrm>
          <a:prstGeom prst="rect">
            <a:avLst/>
          </a:prstGeom>
        </p:spPr>
      </p:pic>
    </p:spTree>
    <p:extLst>
      <p:ext uri="{BB962C8B-B14F-4D97-AF65-F5344CB8AC3E}">
        <p14:creationId xmlns:p14="http://schemas.microsoft.com/office/powerpoint/2010/main" val="15536884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 the Future</a:t>
            </a:r>
            <a:endParaRPr lang="zh-CN" altLang="en-US" dirty="0"/>
          </a:p>
        </p:txBody>
      </p:sp>
      <p:sp>
        <p:nvSpPr>
          <p:cNvPr id="3" name="内容占位符 2"/>
          <p:cNvSpPr>
            <a:spLocks noGrp="1"/>
          </p:cNvSpPr>
          <p:nvPr>
            <p:ph idx="1"/>
          </p:nvPr>
        </p:nvSpPr>
        <p:spPr/>
        <p:txBody>
          <a:bodyPr/>
          <a:lstStyle/>
          <a:p>
            <a:r>
              <a:rPr lang="en-US" altLang="zh-CN" dirty="0" smtClean="0"/>
              <a:t>Quantum computers can not replace the classical ones.</a:t>
            </a:r>
          </a:p>
          <a:p>
            <a:r>
              <a:rPr lang="en-US" altLang="zh-CN" dirty="0" smtClean="0"/>
              <a:t>Maybe in the future, “Quantum </a:t>
            </a:r>
            <a:r>
              <a:rPr lang="en-US" altLang="zh-CN" dirty="0"/>
              <a:t>A</a:t>
            </a:r>
            <a:r>
              <a:rPr lang="en-US" altLang="zh-CN" dirty="0" smtClean="0"/>
              <a:t>cceleration Card” can become a new way to speed up our works.</a:t>
            </a:r>
            <a:endParaRPr lang="zh-CN" altLang="en-US" dirty="0"/>
          </a:p>
        </p:txBody>
      </p:sp>
      <p:grpSp>
        <p:nvGrpSpPr>
          <p:cNvPr id="4" name="组合 3"/>
          <p:cNvGrpSpPr/>
          <p:nvPr/>
        </p:nvGrpSpPr>
        <p:grpSpPr>
          <a:xfrm>
            <a:off x="5923024" y="4118684"/>
            <a:ext cx="2654894" cy="1677462"/>
            <a:chOff x="6198275" y="4607740"/>
            <a:chExt cx="2654894" cy="1677462"/>
          </a:xfrm>
        </p:grpSpPr>
        <p:pic>
          <p:nvPicPr>
            <p:cNvPr id="5" name="图片 4"/>
            <p:cNvPicPr>
              <a:picLocks noChangeAspect="1"/>
            </p:cNvPicPr>
            <p:nvPr/>
          </p:nvPicPr>
          <p:blipFill>
            <a:blip r:embed="rId2"/>
            <a:stretch>
              <a:fillRect/>
            </a:stretch>
          </p:blipFill>
          <p:spPr>
            <a:xfrm>
              <a:off x="6410982" y="4607740"/>
              <a:ext cx="2199022" cy="1324536"/>
            </a:xfrm>
            <a:prstGeom prst="rect">
              <a:avLst/>
            </a:prstGeom>
            <a:ln>
              <a:noFill/>
            </a:ln>
            <a:effectLst>
              <a:outerShdw blurRad="190500" algn="tl" rotWithShape="0">
                <a:srgbClr val="000000">
                  <a:alpha val="70000"/>
                </a:srgbClr>
              </a:outerShdw>
            </a:effectLst>
          </p:spPr>
        </p:pic>
        <p:sp>
          <p:nvSpPr>
            <p:cNvPr id="6" name="文本框 5"/>
            <p:cNvSpPr txBox="1"/>
            <p:nvPr/>
          </p:nvSpPr>
          <p:spPr>
            <a:xfrm>
              <a:off x="6198275" y="6008203"/>
              <a:ext cx="2654894" cy="276999"/>
            </a:xfrm>
            <a:prstGeom prst="rect">
              <a:avLst/>
            </a:prstGeom>
            <a:noFill/>
          </p:spPr>
          <p:txBody>
            <a:bodyPr wrap="none" rtlCol="0">
              <a:spAutoFit/>
            </a:bodyPr>
            <a:lstStyle/>
            <a:p>
              <a:r>
                <a:rPr lang="en-US" altLang="zh-CN" sz="1200" dirty="0" smtClean="0">
                  <a:latin typeface="微软雅黑" panose="020B0503020204020204" pitchFamily="34" charset="-122"/>
                  <a:ea typeface="微软雅黑" panose="020B0503020204020204" pitchFamily="34" charset="-122"/>
                </a:rPr>
                <a:t>Non-deterministic </a:t>
              </a:r>
              <a:r>
                <a:rPr lang="en-US" altLang="zh-CN" sz="1200" dirty="0" err="1">
                  <a:latin typeface="微软雅黑" panose="020B0503020204020204" pitchFamily="34" charset="-122"/>
                  <a:ea typeface="微软雅黑" panose="020B0503020204020204" pitchFamily="34" charset="-122"/>
                </a:rPr>
                <a:t>Turingmachine</a:t>
              </a:r>
              <a:endParaRPr lang="zh-CN" altLang="en-US" sz="1200"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33234" y="3243554"/>
            <a:ext cx="4389956" cy="2346142"/>
            <a:chOff x="3059832" y="2076303"/>
            <a:chExt cx="4389956" cy="2346142"/>
          </a:xfrm>
        </p:grpSpPr>
        <p:grpSp>
          <p:nvGrpSpPr>
            <p:cNvPr id="8" name="组合 7"/>
            <p:cNvGrpSpPr/>
            <p:nvPr/>
          </p:nvGrpSpPr>
          <p:grpSpPr>
            <a:xfrm>
              <a:off x="3059832" y="2076303"/>
              <a:ext cx="3931822" cy="2171776"/>
              <a:chOff x="3059832" y="2076303"/>
              <a:chExt cx="3931822" cy="2171776"/>
            </a:xfrm>
          </p:grpSpPr>
          <p:grpSp>
            <p:nvGrpSpPr>
              <p:cNvPr id="10" name="组合 9"/>
              <p:cNvGrpSpPr/>
              <p:nvPr/>
            </p:nvGrpSpPr>
            <p:grpSpPr>
              <a:xfrm>
                <a:off x="3059832" y="2076303"/>
                <a:ext cx="3149776" cy="2171776"/>
                <a:chOff x="3037390" y="2205141"/>
                <a:chExt cx="3149776" cy="2171776"/>
              </a:xfrm>
            </p:grpSpPr>
            <p:pic>
              <p:nvPicPr>
                <p:cNvPr id="12" name="图片 11"/>
                <p:cNvPicPr>
                  <a:picLocks noChangeAspect="1"/>
                </p:cNvPicPr>
                <p:nvPr/>
              </p:nvPicPr>
              <p:blipFill>
                <a:blip r:embed="rId3"/>
                <a:stretch>
                  <a:fillRect/>
                </a:stretch>
              </p:blipFill>
              <p:spPr>
                <a:xfrm>
                  <a:off x="4063512" y="2969604"/>
                  <a:ext cx="2123654" cy="1279140"/>
                </a:xfrm>
                <a:prstGeom prst="rect">
                  <a:avLst/>
                </a:prstGeom>
                <a:ln>
                  <a:noFill/>
                </a:ln>
                <a:effectLst>
                  <a:outerShdw blurRad="190500" algn="tl" rotWithShape="0">
                    <a:srgbClr val="000000">
                      <a:alpha val="70000"/>
                    </a:srgbClr>
                  </a:outerShdw>
                </a:effectLst>
              </p:spPr>
            </p:pic>
            <p:pic>
              <p:nvPicPr>
                <p:cNvPr id="13" name="图片 12"/>
                <p:cNvPicPr>
                  <a:picLocks noChangeAspect="1"/>
                </p:cNvPicPr>
                <p:nvPr/>
              </p:nvPicPr>
              <p:blipFill>
                <a:blip r:embed="rId4"/>
                <a:stretch>
                  <a:fillRect/>
                </a:stretch>
              </p:blipFill>
              <p:spPr>
                <a:xfrm>
                  <a:off x="3353413" y="2205141"/>
                  <a:ext cx="851181" cy="10133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图片 13"/>
                <p:cNvPicPr>
                  <a:picLocks noChangeAspect="1"/>
                </p:cNvPicPr>
                <p:nvPr/>
              </p:nvPicPr>
              <p:blipFill>
                <a:blip r:embed="rId5"/>
                <a:stretch>
                  <a:fillRect/>
                </a:stretch>
              </p:blipFill>
              <p:spPr>
                <a:xfrm>
                  <a:off x="3037390" y="3538217"/>
                  <a:ext cx="1118267" cy="838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922" y="2415183"/>
                <a:ext cx="1347732" cy="1028095"/>
              </a:xfrm>
              <a:prstGeom prst="rect">
                <a:avLst/>
              </a:prstGeom>
              <a:ln>
                <a:noFill/>
              </a:ln>
              <a:effectLst>
                <a:outerShdw blurRad="190500" algn="tl" rotWithShape="0">
                  <a:srgbClr val="000000">
                    <a:alpha val="70000"/>
                  </a:srgbClr>
                </a:outerShdw>
              </a:effectLst>
            </p:spPr>
          </p:pic>
        </p:grp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7063" y="3720439"/>
              <a:ext cx="1462725" cy="702006"/>
            </a:xfrm>
            <a:prstGeom prst="rect">
              <a:avLst/>
            </a:prstGeom>
            <a:ln>
              <a:noFill/>
            </a:ln>
            <a:effectLst>
              <a:outerShdw blurRad="190500" algn="tl" rotWithShape="0">
                <a:srgbClr val="000000">
                  <a:alpha val="70000"/>
                </a:srgbClr>
              </a:outerShdw>
            </a:effectLst>
          </p:spPr>
        </p:pic>
      </p:grpSp>
      <p:sp>
        <p:nvSpPr>
          <p:cNvPr id="16" name="文本框 15"/>
          <p:cNvSpPr txBox="1"/>
          <p:nvPr/>
        </p:nvSpPr>
        <p:spPr>
          <a:xfrm>
            <a:off x="1411888" y="5519147"/>
            <a:ext cx="2289409" cy="276999"/>
          </a:xfrm>
          <a:prstGeom prst="rect">
            <a:avLst/>
          </a:prstGeom>
          <a:noFill/>
        </p:spPr>
        <p:txBody>
          <a:bodyPr wrap="none" rtlCol="0">
            <a:spAutoFit/>
          </a:bodyPr>
          <a:lstStyle/>
          <a:p>
            <a:r>
              <a:rPr lang="en-US" altLang="zh-CN" sz="1200" dirty="0" smtClean="0">
                <a:latin typeface="微软雅黑" panose="020B0503020204020204" pitchFamily="34" charset="-122"/>
                <a:ea typeface="微软雅黑" panose="020B0503020204020204" pitchFamily="34" charset="-122"/>
              </a:rPr>
              <a:t>Deterministic </a:t>
            </a:r>
            <a:r>
              <a:rPr lang="en-US" altLang="zh-CN" sz="1200" dirty="0" err="1">
                <a:latin typeface="微软雅黑" panose="020B0503020204020204" pitchFamily="34" charset="-122"/>
                <a:ea typeface="微软雅黑" panose="020B0503020204020204" pitchFamily="34" charset="-122"/>
              </a:rPr>
              <a:t>Turingmachine</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69439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有一位美丽的公主，被关押在一个城堡中最高的塔上，一条凶恶的巨龙看守着她，需要有一位勇士营救她</a:t>
            </a:r>
            <a:r>
              <a:rPr lang="en-US" altLang="zh-CN" dirty="0"/>
              <a:t>……</a:t>
            </a:r>
          </a:p>
          <a:p>
            <a:r>
              <a:rPr lang="zh-CN" altLang="en-US" dirty="0"/>
              <a:t>下面是各种语言如何想办法将公主从巨龙手中营救出来的。</a:t>
            </a:r>
          </a:p>
        </p:txBody>
      </p:sp>
      <p:pic>
        <p:nvPicPr>
          <p:cNvPr id="4" name="图片 3"/>
          <p:cNvPicPr>
            <a:picLocks noChangeAspect="1"/>
          </p:cNvPicPr>
          <p:nvPr/>
        </p:nvPicPr>
        <p:blipFill>
          <a:blip r:embed="rId2"/>
          <a:stretch>
            <a:fillRect/>
          </a:stretch>
        </p:blipFill>
        <p:spPr>
          <a:xfrm>
            <a:off x="1657172" y="2822471"/>
            <a:ext cx="5334000" cy="3286125"/>
          </a:xfrm>
          <a:prstGeom prst="rect">
            <a:avLst/>
          </a:prstGeom>
        </p:spPr>
      </p:pic>
    </p:spTree>
    <p:extLst>
      <p:ext uri="{BB962C8B-B14F-4D97-AF65-F5344CB8AC3E}">
        <p14:creationId xmlns:p14="http://schemas.microsoft.com/office/powerpoint/2010/main" val="19912134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en-US" altLang="zh-CN" b="1" dirty="0">
                <a:solidFill>
                  <a:srgbClr val="C00000"/>
                </a:solidFill>
              </a:rPr>
              <a:t>Java</a:t>
            </a:r>
            <a:r>
              <a:rPr lang="en-US" altLang="zh-CN" dirty="0">
                <a:solidFill>
                  <a:srgbClr val="C00000"/>
                </a:solidFill>
              </a:rPr>
              <a:t> </a:t>
            </a:r>
            <a:r>
              <a:rPr lang="en-US" altLang="zh-CN" dirty="0"/>
              <a:t>- </a:t>
            </a:r>
            <a:r>
              <a:rPr lang="zh-CN" altLang="en-US" dirty="0"/>
              <a:t>赶到那里，找到巨龙，开发出一套由多个功能层组成的恶龙歼灭框架，写几篇关于这种框架的文章</a:t>
            </a:r>
            <a:r>
              <a:rPr lang="en-US" altLang="zh-CN" dirty="0"/>
              <a:t>…</a:t>
            </a:r>
            <a:r>
              <a:rPr lang="zh-CN" altLang="en-US" dirty="0"/>
              <a:t>但巨龙并没有被消灭掉。</a:t>
            </a:r>
          </a:p>
          <a:p>
            <a:r>
              <a:rPr lang="en-US" altLang="zh-CN" b="1" dirty="0">
                <a:solidFill>
                  <a:srgbClr val="C00000"/>
                </a:solidFill>
              </a:rPr>
              <a:t>.NET </a:t>
            </a:r>
            <a:r>
              <a:rPr lang="en-US" altLang="zh-CN" dirty="0"/>
              <a:t>- </a:t>
            </a:r>
            <a:r>
              <a:rPr lang="zh-CN" altLang="en-US" dirty="0"/>
              <a:t>赶到哪里，看到了</a:t>
            </a:r>
            <a:r>
              <a:rPr lang="en-US" altLang="zh-CN" dirty="0"/>
              <a:t>Java</a:t>
            </a:r>
            <a:r>
              <a:rPr lang="zh-CN" altLang="en-US" dirty="0"/>
              <a:t>程序员的做法，完全拷贝过来，试图去杀掉巨龙，但巨龙把他吃掉了。</a:t>
            </a:r>
          </a:p>
          <a:p>
            <a:r>
              <a:rPr lang="en-US" altLang="zh-CN" b="1" dirty="0">
                <a:solidFill>
                  <a:srgbClr val="C00000"/>
                </a:solidFill>
              </a:rPr>
              <a:t>C</a:t>
            </a:r>
            <a:r>
              <a:rPr lang="en-US" altLang="zh-CN" dirty="0"/>
              <a:t> - </a:t>
            </a:r>
            <a:r>
              <a:rPr lang="zh-CN" altLang="en-US" dirty="0"/>
              <a:t>赶到那里，对巨龙不屑一顾，举起剑，砍掉巨龙的头，找到公主</a:t>
            </a:r>
            <a:r>
              <a:rPr lang="en-US" altLang="zh-CN" dirty="0"/>
              <a:t>…</a:t>
            </a:r>
            <a:r>
              <a:rPr lang="zh-CN" altLang="en-US" dirty="0"/>
              <a:t>把公主晾在一边，去看看有没有最新提交的</a:t>
            </a:r>
            <a:r>
              <a:rPr lang="en-US" altLang="zh-CN" dirty="0" err="1"/>
              <a:t>linux</a:t>
            </a:r>
            <a:r>
              <a:rPr lang="zh-CN" altLang="en-US" dirty="0"/>
              <a:t>内核代码。</a:t>
            </a:r>
          </a:p>
          <a:p>
            <a:r>
              <a:rPr lang="en-US" altLang="zh-CN" b="1" dirty="0">
                <a:solidFill>
                  <a:srgbClr val="C00000"/>
                </a:solidFill>
              </a:rPr>
              <a:t>C++ </a:t>
            </a:r>
            <a:r>
              <a:rPr lang="en-US" altLang="zh-CN" dirty="0"/>
              <a:t>- </a:t>
            </a:r>
            <a:r>
              <a:rPr lang="zh-CN" altLang="en-US" dirty="0"/>
              <a:t>先打造出一根针，然后在上面添加各种功能特征，直到最后汇聚成一把复杂的剑，这把剑复杂到只有他能理解其中的功能</a:t>
            </a:r>
            <a:r>
              <a:rPr lang="en-US" altLang="zh-CN" dirty="0"/>
              <a:t>…</a:t>
            </a:r>
            <a:r>
              <a:rPr lang="zh-CN" altLang="en-US" dirty="0"/>
              <a:t>杀死龙，但他过桥时遇到了麻烦，因为内存溢出了。</a:t>
            </a:r>
          </a:p>
          <a:p>
            <a:r>
              <a:rPr lang="en-US" altLang="zh-CN" b="1" dirty="0">
                <a:solidFill>
                  <a:srgbClr val="C00000"/>
                </a:solidFill>
              </a:rPr>
              <a:t>COBOL</a:t>
            </a:r>
            <a:r>
              <a:rPr lang="en-US" altLang="zh-CN" dirty="0">
                <a:solidFill>
                  <a:srgbClr val="C00000"/>
                </a:solidFill>
              </a:rPr>
              <a:t> </a:t>
            </a:r>
            <a:r>
              <a:rPr lang="en-US" altLang="zh-CN" dirty="0"/>
              <a:t>- </a:t>
            </a:r>
            <a:r>
              <a:rPr lang="zh-CN" altLang="en-US" dirty="0"/>
              <a:t>赶到那里，看到巨龙，认为自己太老了，杀不死这条巨龙，营救不出公主，于是离开了。</a:t>
            </a:r>
          </a:p>
          <a:p>
            <a:r>
              <a:rPr lang="en-US" altLang="zh-CN" b="1" dirty="0">
                <a:solidFill>
                  <a:srgbClr val="C00000"/>
                </a:solidFill>
              </a:rPr>
              <a:t>Pascal</a:t>
            </a:r>
            <a:r>
              <a:rPr lang="en-US" altLang="zh-CN" dirty="0">
                <a:solidFill>
                  <a:srgbClr val="C00000"/>
                </a:solidFill>
              </a:rPr>
              <a:t> </a:t>
            </a:r>
            <a:r>
              <a:rPr lang="en-US" altLang="zh-CN" dirty="0"/>
              <a:t>- </a:t>
            </a:r>
            <a:r>
              <a:rPr lang="zh-CN" altLang="en-US" dirty="0"/>
              <a:t>他花</a:t>
            </a:r>
            <a:r>
              <a:rPr lang="en-US" altLang="zh-CN" dirty="0"/>
              <a:t>10</a:t>
            </a:r>
            <a:r>
              <a:rPr lang="zh-CN" altLang="en-US" dirty="0"/>
              <a:t>年时间开发出一套巨龙歼灭系统</a:t>
            </a:r>
            <a:r>
              <a:rPr lang="en-US" altLang="zh-CN" dirty="0"/>
              <a:t>…</a:t>
            </a:r>
            <a:r>
              <a:rPr lang="zh-CN" altLang="en-US" dirty="0"/>
              <a:t>当战斗开始时，他发现这套系统只能关住蜥蜴。</a:t>
            </a:r>
          </a:p>
          <a:p>
            <a:r>
              <a:rPr lang="en-US" altLang="zh-CN" b="1" dirty="0">
                <a:solidFill>
                  <a:srgbClr val="C00000"/>
                </a:solidFill>
              </a:rPr>
              <a:t>VB</a:t>
            </a:r>
            <a:r>
              <a:rPr lang="en-US" altLang="zh-CN" dirty="0">
                <a:solidFill>
                  <a:srgbClr val="C00000"/>
                </a:solidFill>
              </a:rPr>
              <a:t> </a:t>
            </a:r>
            <a:r>
              <a:rPr lang="en-US" altLang="zh-CN" dirty="0"/>
              <a:t>- </a:t>
            </a:r>
            <a:r>
              <a:rPr lang="zh-CN" altLang="en-US" dirty="0"/>
              <a:t>使用各种组件开发出一套巨龙毁灭武器，他跳到巨龙的后面，在最关键的时刻，他发现这种武器只能在雨夜里工作</a:t>
            </a:r>
            <a:r>
              <a:rPr lang="en-US" altLang="zh-CN" dirty="0"/>
              <a:t>…</a:t>
            </a:r>
          </a:p>
          <a:p>
            <a:r>
              <a:rPr lang="en-US" altLang="zh-CN" b="1" dirty="0">
                <a:solidFill>
                  <a:srgbClr val="C00000"/>
                </a:solidFill>
              </a:rPr>
              <a:t>PL/SQL</a:t>
            </a:r>
            <a:r>
              <a:rPr lang="en-US" altLang="zh-CN" dirty="0"/>
              <a:t> - </a:t>
            </a:r>
            <a:r>
              <a:rPr lang="zh-CN" altLang="en-US" dirty="0"/>
              <a:t>分析其它屠龙者的数据，创建出具有多维数据、</a:t>
            </a:r>
            <a:r>
              <a:rPr lang="en-US" altLang="zh-CN" dirty="0"/>
              <a:t>n</a:t>
            </a:r>
            <a:r>
              <a:rPr lang="zh-CN" altLang="en-US" dirty="0"/>
              <a:t>向关系的数据表模型、</a:t>
            </a:r>
            <a:r>
              <a:rPr lang="en-US" altLang="zh-CN" dirty="0"/>
              <a:t>OLAP</a:t>
            </a:r>
            <a:r>
              <a:rPr lang="zh-CN" altLang="en-US" dirty="0"/>
              <a:t>，花</a:t>
            </a:r>
            <a:r>
              <a:rPr lang="en-US" altLang="zh-CN" dirty="0"/>
              <a:t>15</a:t>
            </a:r>
            <a:r>
              <a:rPr lang="zh-CN" altLang="en-US" dirty="0"/>
              <a:t>年时间分析这些数据</a:t>
            </a:r>
            <a:r>
              <a:rPr lang="en-US" altLang="zh-CN" dirty="0"/>
              <a:t>…</a:t>
            </a:r>
            <a:r>
              <a:rPr lang="zh-CN" altLang="en-US" dirty="0"/>
              <a:t>当结果出来时，公主已经变成了同性恋者。</a:t>
            </a:r>
          </a:p>
          <a:p>
            <a:r>
              <a:rPr lang="en-US" altLang="zh-CN" b="1" dirty="0">
                <a:solidFill>
                  <a:srgbClr val="C00000"/>
                </a:solidFill>
              </a:rPr>
              <a:t>Ruby</a:t>
            </a:r>
            <a:r>
              <a:rPr lang="en-US" altLang="zh-CN" dirty="0">
                <a:solidFill>
                  <a:srgbClr val="C00000"/>
                </a:solidFill>
              </a:rPr>
              <a:t> </a:t>
            </a:r>
            <a:r>
              <a:rPr lang="en-US" altLang="zh-CN" dirty="0"/>
              <a:t>- </a:t>
            </a:r>
            <a:r>
              <a:rPr lang="zh-CN" altLang="en-US" dirty="0"/>
              <a:t>盛大出征，号称自己不管做什么都是最强的，当面对巨龙，他亮出了一张画有他杀死一条瘸腿的巨龙的图片</a:t>
            </a:r>
            <a:r>
              <a:rPr lang="en-US" altLang="zh-CN" dirty="0"/>
              <a:t>…</a:t>
            </a:r>
            <a:r>
              <a:rPr lang="zh-CN" altLang="en-US" dirty="0"/>
              <a:t>巨龙懒洋洋的吃掉了他。</a:t>
            </a:r>
          </a:p>
          <a:p>
            <a:r>
              <a:rPr lang="en-US" altLang="zh-CN" b="1" dirty="0">
                <a:solidFill>
                  <a:srgbClr val="C00000"/>
                </a:solidFill>
              </a:rPr>
              <a:t>Smalltalk</a:t>
            </a:r>
            <a:r>
              <a:rPr lang="en-US" altLang="zh-CN" dirty="0">
                <a:solidFill>
                  <a:srgbClr val="C00000"/>
                </a:solidFill>
              </a:rPr>
              <a:t> </a:t>
            </a:r>
            <a:r>
              <a:rPr lang="en-US" altLang="zh-CN" dirty="0"/>
              <a:t>- </a:t>
            </a:r>
            <a:r>
              <a:rPr lang="zh-CN" altLang="en-US" dirty="0"/>
              <a:t>赶到那里，分析巨龙和公主，转身走了，它们是次要问题。</a:t>
            </a:r>
          </a:p>
        </p:txBody>
      </p:sp>
    </p:spTree>
    <p:extLst>
      <p:ext uri="{BB962C8B-B14F-4D97-AF65-F5344CB8AC3E}">
        <p14:creationId xmlns:p14="http://schemas.microsoft.com/office/powerpoint/2010/main" val="20153112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Autofit/>
          </a:bodyPr>
          <a:lstStyle/>
          <a:p>
            <a:r>
              <a:rPr lang="en-US" altLang="zh-CN" sz="1200" b="1" dirty="0">
                <a:solidFill>
                  <a:srgbClr val="C00000"/>
                </a:solidFill>
              </a:rPr>
              <a:t>shell</a:t>
            </a:r>
            <a:r>
              <a:rPr lang="en-US" altLang="zh-CN" sz="1200" dirty="0">
                <a:solidFill>
                  <a:srgbClr val="C00000"/>
                </a:solidFill>
              </a:rPr>
              <a:t> </a:t>
            </a:r>
            <a:r>
              <a:rPr lang="en-US" altLang="zh-CN" sz="1200" dirty="0"/>
              <a:t>- </a:t>
            </a:r>
            <a:r>
              <a:rPr lang="zh-CN" altLang="en-US" sz="1200" dirty="0"/>
              <a:t>创造一个超级强大的灭龙武器</a:t>
            </a:r>
            <a:r>
              <a:rPr lang="en-US" altLang="zh-CN" sz="1200" dirty="0"/>
              <a:t>…</a:t>
            </a:r>
            <a:r>
              <a:rPr lang="zh-CN" altLang="en-US" sz="1200" dirty="0"/>
              <a:t>但当面对龙的时刻，他忘了如何使用它。</a:t>
            </a:r>
          </a:p>
          <a:p>
            <a:r>
              <a:rPr lang="en-US" altLang="zh-CN" sz="1200" b="1" dirty="0">
                <a:solidFill>
                  <a:srgbClr val="C00000"/>
                </a:solidFill>
              </a:rPr>
              <a:t>Assembler</a:t>
            </a:r>
            <a:r>
              <a:rPr lang="en-US" altLang="zh-CN" sz="1200" dirty="0">
                <a:solidFill>
                  <a:srgbClr val="C00000"/>
                </a:solidFill>
              </a:rPr>
              <a:t> </a:t>
            </a:r>
            <a:r>
              <a:rPr lang="en-US" altLang="zh-CN" sz="1200" dirty="0"/>
              <a:t>- </a:t>
            </a:r>
            <a:r>
              <a:rPr lang="zh-CN" altLang="en-US" sz="1200" dirty="0"/>
              <a:t>他认为他的方法是正确的，而且是最高效的</a:t>
            </a:r>
            <a:r>
              <a:rPr lang="en-US" altLang="zh-CN" sz="1200" dirty="0"/>
              <a:t>…</a:t>
            </a:r>
            <a:r>
              <a:rPr lang="zh-CN" altLang="en-US" sz="1200" dirty="0"/>
              <a:t>但他把</a:t>
            </a:r>
            <a:r>
              <a:rPr lang="en-US" altLang="zh-CN" sz="1200" dirty="0"/>
              <a:t>D</a:t>
            </a:r>
            <a:r>
              <a:rPr lang="zh-CN" altLang="en-US" sz="1200" dirty="0"/>
              <a:t>写成了</a:t>
            </a:r>
            <a:r>
              <a:rPr lang="en-US" altLang="zh-CN" sz="1200" dirty="0"/>
              <a:t>A</a:t>
            </a:r>
            <a:r>
              <a:rPr lang="zh-CN" altLang="en-US" sz="1200" dirty="0"/>
              <a:t>，杀死了公主。</a:t>
            </a:r>
          </a:p>
          <a:p>
            <a:r>
              <a:rPr lang="en-US" altLang="zh-CN" sz="1200" b="1" dirty="0">
                <a:solidFill>
                  <a:srgbClr val="C00000"/>
                </a:solidFill>
              </a:rPr>
              <a:t>Fortran</a:t>
            </a:r>
            <a:r>
              <a:rPr lang="en-US" altLang="zh-CN" sz="1200" dirty="0">
                <a:solidFill>
                  <a:srgbClr val="C00000"/>
                </a:solidFill>
              </a:rPr>
              <a:t> </a:t>
            </a:r>
            <a:r>
              <a:rPr lang="en-US" altLang="zh-CN" sz="1200" dirty="0"/>
              <a:t>- </a:t>
            </a:r>
            <a:r>
              <a:rPr lang="zh-CN" altLang="en-US" sz="1200" dirty="0"/>
              <a:t>赶到那里，开发出来一套</a:t>
            </a:r>
            <a:r>
              <a:rPr lang="en-US" altLang="zh-CN" sz="1200" dirty="0"/>
              <a:t>4</a:t>
            </a:r>
            <a:r>
              <a:rPr lang="zh-CN" altLang="en-US" sz="1200" dirty="0"/>
              <a:t>万</a:t>
            </a:r>
            <a:r>
              <a:rPr lang="en-US" altLang="zh-CN" sz="1200" dirty="0"/>
              <a:t>5</a:t>
            </a:r>
            <a:r>
              <a:rPr lang="zh-CN" altLang="en-US" sz="1200" dirty="0"/>
              <a:t>千行的解决方案，杀死巨龙，与公主见了面</a:t>
            </a:r>
            <a:r>
              <a:rPr lang="en-US" altLang="zh-CN" sz="1200" dirty="0"/>
              <a:t>…</a:t>
            </a:r>
            <a:r>
              <a:rPr lang="zh-CN" altLang="en-US" sz="1200" dirty="0"/>
              <a:t>但公主认为他是懦夫，反而倾心于高富帅的</a:t>
            </a:r>
            <a:r>
              <a:rPr lang="en-US" altLang="zh-CN" sz="1200" dirty="0"/>
              <a:t>Java</a:t>
            </a:r>
            <a:r>
              <a:rPr lang="zh-CN" altLang="en-US" sz="1200" dirty="0"/>
              <a:t>程序员。</a:t>
            </a:r>
          </a:p>
          <a:p>
            <a:r>
              <a:rPr lang="en-US" altLang="zh-CN" sz="1200" b="1" dirty="0" smtClean="0">
                <a:solidFill>
                  <a:srgbClr val="C00000"/>
                </a:solidFill>
              </a:rPr>
              <a:t>Lisp</a:t>
            </a:r>
            <a:r>
              <a:rPr lang="en-US" altLang="zh-CN" sz="1200" dirty="0" smtClean="0">
                <a:solidFill>
                  <a:srgbClr val="C00000"/>
                </a:solidFill>
              </a:rPr>
              <a:t> </a:t>
            </a:r>
            <a:r>
              <a:rPr lang="en-US" altLang="zh-CN" sz="1200" dirty="0"/>
              <a:t>- </a:t>
            </a:r>
            <a:r>
              <a:rPr lang="zh-CN" altLang="en-US" sz="1200" dirty="0"/>
              <a:t>这是一位著名的游侠骑士，在跟很多的屠龙专家交谈后，将他们的技巧模型化，他开发出这套系统，当开始运行系统时，他认识到，他少写了一个括弧。</a:t>
            </a:r>
          </a:p>
          <a:p>
            <a:r>
              <a:rPr lang="en-US" altLang="zh-CN" sz="1200" b="1" dirty="0">
                <a:solidFill>
                  <a:srgbClr val="C00000"/>
                </a:solidFill>
              </a:rPr>
              <a:t>HTML</a:t>
            </a:r>
            <a:r>
              <a:rPr lang="en-US" altLang="zh-CN" sz="1200" dirty="0">
                <a:solidFill>
                  <a:srgbClr val="C00000"/>
                </a:solidFill>
              </a:rPr>
              <a:t> </a:t>
            </a:r>
            <a:r>
              <a:rPr lang="en-US" altLang="zh-CN" sz="1200" dirty="0"/>
              <a:t>- </a:t>
            </a:r>
            <a:r>
              <a:rPr lang="zh-CN" altLang="en-US" sz="1200" dirty="0"/>
              <a:t>用各种著名的杀龙的剑拼装成一个网页，但他忽视了</a:t>
            </a:r>
            <a:r>
              <a:rPr lang="en-US" altLang="zh-CN" sz="1200" dirty="0"/>
              <a:t>W3C</a:t>
            </a:r>
            <a:r>
              <a:rPr lang="zh-CN" altLang="en-US" sz="1200" dirty="0"/>
              <a:t>标准。在跟龙相遇的时刻，他发现他的代码跟浏览器不兼容，于是他变成了赤手空拳。巨龙把他当成小甜点吃了。</a:t>
            </a:r>
          </a:p>
          <a:p>
            <a:r>
              <a:rPr lang="en-US" altLang="zh-CN" sz="1200" b="1" dirty="0" smtClean="0">
                <a:solidFill>
                  <a:srgbClr val="C00000"/>
                </a:solidFill>
              </a:rPr>
              <a:t>PHP</a:t>
            </a:r>
            <a:r>
              <a:rPr lang="en-US" altLang="zh-CN" sz="1200" dirty="0" smtClean="0">
                <a:solidFill>
                  <a:srgbClr val="C00000"/>
                </a:solidFill>
              </a:rPr>
              <a:t> </a:t>
            </a:r>
            <a:r>
              <a:rPr lang="en-US" altLang="zh-CN" sz="1200" dirty="0"/>
              <a:t>- </a:t>
            </a:r>
            <a:r>
              <a:rPr lang="zh-CN" altLang="en-US" sz="1200" dirty="0"/>
              <a:t>开发出一个</a:t>
            </a:r>
            <a:r>
              <a:rPr lang="en-US" altLang="zh-CN" sz="1200" dirty="0"/>
              <a:t>web</a:t>
            </a:r>
            <a:r>
              <a:rPr lang="zh-CN" altLang="en-US" sz="1200" dirty="0"/>
              <a:t>网页，当这个运行时，它能通过一个</a:t>
            </a:r>
            <a:r>
              <a:rPr lang="en-US" altLang="zh-CN" sz="1200" dirty="0"/>
              <a:t>Apache</a:t>
            </a:r>
            <a:r>
              <a:rPr lang="zh-CN" altLang="en-US" sz="1200" dirty="0"/>
              <a:t>服务器从一个</a:t>
            </a:r>
            <a:r>
              <a:rPr lang="en-US" altLang="zh-CN" sz="1200" dirty="0"/>
              <a:t>MySQL</a:t>
            </a:r>
            <a:r>
              <a:rPr lang="zh-CN" altLang="en-US" sz="1200" dirty="0"/>
              <a:t>武器数据库里检索出武器消灭掉</a:t>
            </a:r>
            <a:r>
              <a:rPr lang="en-US" altLang="zh-CN" sz="1200" dirty="0"/>
              <a:t>$dragon</a:t>
            </a:r>
            <a:r>
              <a:rPr lang="zh-CN" altLang="en-US" sz="1200" dirty="0"/>
              <a:t>。然而，他在</a:t>
            </a:r>
            <a:r>
              <a:rPr lang="en-US" altLang="zh-CN" sz="1200" dirty="0"/>
              <a:t>DELETE</a:t>
            </a:r>
            <a:r>
              <a:rPr lang="zh-CN" altLang="en-US" sz="1200" dirty="0"/>
              <a:t>语句里忘了写</a:t>
            </a:r>
            <a:r>
              <a:rPr lang="en-US" altLang="zh-CN" sz="1200" dirty="0"/>
              <a:t>WHERE</a:t>
            </a:r>
            <a:r>
              <a:rPr lang="zh-CN" altLang="en-US" sz="1200" dirty="0"/>
              <a:t>语句，于是杀死了公主，巨龙，女侍，女巫，魔法师，和程序员自己。</a:t>
            </a:r>
          </a:p>
          <a:p>
            <a:r>
              <a:rPr lang="en-US" altLang="zh-CN" sz="1200" b="1" dirty="0">
                <a:solidFill>
                  <a:srgbClr val="C00000"/>
                </a:solidFill>
              </a:rPr>
              <a:t>JavaScript</a:t>
            </a:r>
            <a:r>
              <a:rPr lang="en-US" altLang="zh-CN" sz="1200" dirty="0">
                <a:solidFill>
                  <a:srgbClr val="C00000"/>
                </a:solidFill>
              </a:rPr>
              <a:t> </a:t>
            </a:r>
            <a:r>
              <a:rPr lang="en-US" altLang="zh-CN" sz="1200" dirty="0"/>
              <a:t>- </a:t>
            </a:r>
            <a:r>
              <a:rPr lang="zh-CN" altLang="en-US" sz="1200" dirty="0"/>
              <a:t>他创建了脚本网页，当网页运行时，脚本会除掉巨龙，他一加载页面，一些美丽的少女就向他抛来了鲜花，发出来尖叫。不幸的是，他没有认真分析这个类似蜥蜴的怪物</a:t>
            </a:r>
            <a:r>
              <a:rPr lang="en-US" altLang="zh-CN" sz="1200" dirty="0"/>
              <a:t>——</a:t>
            </a:r>
            <a:r>
              <a:rPr lang="zh-CN" altLang="en-US" sz="1200" dirty="0"/>
              <a:t>也被称作</a:t>
            </a:r>
            <a:r>
              <a:rPr lang="en-US" altLang="zh-CN" sz="1200" dirty="0"/>
              <a:t>Mozilla</a:t>
            </a:r>
            <a:r>
              <a:rPr lang="zh-CN" altLang="en-US" sz="1200" dirty="0"/>
              <a:t>，他得到的只是让控制台里填满了</a:t>
            </a:r>
            <a:r>
              <a:rPr lang="en-US" altLang="zh-CN" sz="1200" dirty="0"/>
              <a:t>error</a:t>
            </a:r>
            <a:r>
              <a:rPr lang="zh-CN" altLang="en-US" sz="1200" dirty="0"/>
              <a:t>信息，</a:t>
            </a:r>
            <a:r>
              <a:rPr lang="en-US" altLang="zh-CN" sz="1200" dirty="0"/>
              <a:t>《Book of Mozilla》</a:t>
            </a:r>
            <a:r>
              <a:rPr lang="zh-CN" altLang="en-US" sz="1200" dirty="0"/>
              <a:t>记载了他是如何被吞掉的。</a:t>
            </a:r>
          </a:p>
          <a:p>
            <a:r>
              <a:rPr lang="en-US" altLang="zh-CN" sz="1200" b="1" dirty="0">
                <a:solidFill>
                  <a:srgbClr val="C00000"/>
                </a:solidFill>
              </a:rPr>
              <a:t>Basic</a:t>
            </a:r>
            <a:r>
              <a:rPr lang="en-US" altLang="zh-CN" sz="1200" dirty="0">
                <a:solidFill>
                  <a:srgbClr val="C00000"/>
                </a:solidFill>
              </a:rPr>
              <a:t> </a:t>
            </a:r>
            <a:r>
              <a:rPr lang="en-US" altLang="zh-CN" sz="1200" dirty="0"/>
              <a:t>- </a:t>
            </a:r>
            <a:r>
              <a:rPr lang="zh-CN" altLang="en-US" sz="1200" dirty="0"/>
              <a:t>他开发出来一种能够杀死纸龙的武器，但不论他如何改进，他发现，他都不能杀死一只比卷毛狮子狗大的龙。</a:t>
            </a:r>
          </a:p>
          <a:p>
            <a:r>
              <a:rPr lang="en-US" altLang="zh-CN" sz="1200" b="1" dirty="0" err="1">
                <a:solidFill>
                  <a:srgbClr val="C00000"/>
                </a:solidFill>
              </a:rPr>
              <a:t>Matlab</a:t>
            </a:r>
            <a:r>
              <a:rPr lang="en-US" altLang="zh-CN" sz="1200" dirty="0">
                <a:solidFill>
                  <a:srgbClr val="C00000"/>
                </a:solidFill>
              </a:rPr>
              <a:t> </a:t>
            </a:r>
            <a:r>
              <a:rPr lang="en-US" altLang="zh-CN" sz="1200" dirty="0"/>
              <a:t>- </a:t>
            </a:r>
            <a:r>
              <a:rPr lang="zh-CN" altLang="en-US" sz="1200" dirty="0"/>
              <a:t>他写出循环语句能计算出用巨箭射死巨龙的弹道。这个程序运行的完美无瑕疵。现在需要的是人能有这样大的力量按这种精度发射这支巨箭。</a:t>
            </a:r>
          </a:p>
        </p:txBody>
      </p:sp>
    </p:spTree>
    <p:extLst>
      <p:ext uri="{BB962C8B-B14F-4D97-AF65-F5344CB8AC3E}">
        <p14:creationId xmlns:p14="http://schemas.microsoft.com/office/powerpoint/2010/main" val="7861663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944212" y="2301765"/>
            <a:ext cx="4161953" cy="3551895"/>
          </a:xfrm>
          <a:prstGeom prst="rect">
            <a:avLst/>
          </a:prstGeom>
        </p:spPr>
      </p:pic>
    </p:spTree>
    <p:extLst>
      <p:ext uri="{BB962C8B-B14F-4D97-AF65-F5344CB8AC3E}">
        <p14:creationId xmlns:p14="http://schemas.microsoft.com/office/powerpoint/2010/main" val="2740270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Symbolic Frameworks</a:t>
            </a:r>
            <a:endParaRPr lang="zh-CN" altLang="en-US" dirty="0"/>
          </a:p>
        </p:txBody>
      </p:sp>
      <p:sp>
        <p:nvSpPr>
          <p:cNvPr id="3" name="内容占位符 2"/>
          <p:cNvSpPr>
            <a:spLocks noGrp="1"/>
          </p:cNvSpPr>
          <p:nvPr>
            <p:ph idx="1"/>
          </p:nvPr>
        </p:nvSpPr>
        <p:spPr/>
        <p:txBody>
          <a:bodyPr/>
          <a:lstStyle/>
          <a:p>
            <a:r>
              <a:rPr lang="en-US" altLang="zh-CN" dirty="0"/>
              <a:t>Symbolic computation frameworks (</a:t>
            </a:r>
            <a:r>
              <a:rPr lang="en-US" altLang="zh-CN" dirty="0" smtClean="0"/>
              <a:t>as in</a:t>
            </a:r>
            <a:r>
              <a:rPr lang="en-US" altLang="zh-CN" dirty="0"/>
              <a:t> </a:t>
            </a:r>
            <a:r>
              <a:rPr lang="en-US" altLang="zh-CN" u="sng" dirty="0" smtClean="0">
                <a:hlinkClick r:id="rId2"/>
              </a:rPr>
              <a:t>MXNET</a:t>
            </a:r>
            <a:r>
              <a:rPr lang="en-US" altLang="zh-CN" dirty="0"/>
              <a:t>, </a:t>
            </a:r>
            <a:r>
              <a:rPr lang="en-US" altLang="zh-CN" u="sng" dirty="0" err="1">
                <a:hlinkClick r:id="rId3"/>
              </a:rPr>
              <a:t>TensorFlow</a:t>
            </a:r>
            <a:r>
              <a:rPr lang="en-US" altLang="zh-CN" dirty="0"/>
              <a:t>, Theano) are specified as a symbolic graph of vector operations, such as matrix add/multiply or convolution. A layer is just a composition of those operations. The fine granularity of the building blocks (operations) allows users to invent new complex layer types without implementing them in a low-level language (as in </a:t>
            </a:r>
            <a:r>
              <a:rPr lang="en-US" altLang="zh-CN" u="sng" dirty="0" err="1">
                <a:hlinkClick r:id="rId4"/>
              </a:rPr>
              <a:t>Caffe</a:t>
            </a:r>
            <a:r>
              <a:rPr lang="en-US" altLang="zh-CN" dirty="0"/>
              <a:t>).</a:t>
            </a:r>
          </a:p>
          <a:p>
            <a:endParaRPr lang="zh-CN" altLang="en-US" dirty="0"/>
          </a:p>
        </p:txBody>
      </p:sp>
    </p:spTree>
    <p:extLst>
      <p:ext uri="{BB962C8B-B14F-4D97-AF65-F5344CB8AC3E}">
        <p14:creationId xmlns:p14="http://schemas.microsoft.com/office/powerpoint/2010/main" val="116193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Symbolic frameworks</a:t>
            </a:r>
            <a:endParaRPr lang="zh-CN" altLang="en-US" dirty="0"/>
          </a:p>
        </p:txBody>
      </p:sp>
      <p:sp>
        <p:nvSpPr>
          <p:cNvPr id="3" name="内容占位符 2"/>
          <p:cNvSpPr>
            <a:spLocks noGrp="1"/>
          </p:cNvSpPr>
          <p:nvPr>
            <p:ph idx="1"/>
          </p:nvPr>
        </p:nvSpPr>
        <p:spPr/>
        <p:txBody>
          <a:bodyPr/>
          <a:lstStyle/>
          <a:p>
            <a:r>
              <a:rPr lang="en-US" altLang="zh-CN" b="1" dirty="0"/>
              <a:t>PROS</a:t>
            </a:r>
            <a:r>
              <a:rPr lang="en-US" altLang="zh-CN" dirty="0"/>
              <a:t>:</a:t>
            </a:r>
          </a:p>
          <a:p>
            <a:pPr lvl="1"/>
            <a:r>
              <a:rPr lang="en-US" altLang="zh-CN" dirty="0"/>
              <a:t>Symbolic frameworks can possibly infer optimization automatically from the dependency graph.</a:t>
            </a:r>
          </a:p>
          <a:p>
            <a:pPr lvl="1"/>
            <a:r>
              <a:rPr lang="en-US" altLang="zh-CN" dirty="0"/>
              <a:t>A symbolic framework can exploit much more memory reuse opportunities, as is well done in </a:t>
            </a:r>
            <a:r>
              <a:rPr lang="en-US" altLang="zh-CN" b="1" i="1" dirty="0"/>
              <a:t>MXNET</a:t>
            </a:r>
            <a:r>
              <a:rPr lang="en-US" altLang="zh-CN" dirty="0"/>
              <a:t>.</a:t>
            </a:r>
          </a:p>
          <a:p>
            <a:pPr lvl="1"/>
            <a:r>
              <a:rPr lang="en-US" altLang="zh-CN" dirty="0"/>
              <a:t>Symbolic frameworks can automatically compute an optimal schedule. This is explained in </a:t>
            </a:r>
            <a:r>
              <a:rPr lang="en-US" altLang="zh-CN" b="1" i="1" u="sng" dirty="0" err="1">
                <a:hlinkClick r:id="rId2"/>
              </a:rPr>
              <a:t>TensorFlow</a:t>
            </a:r>
            <a:r>
              <a:rPr lang="en-US" altLang="zh-CN" b="1" i="1" u="sng" dirty="0">
                <a:hlinkClick r:id="rId2"/>
              </a:rPr>
              <a:t> whitepaper</a:t>
            </a:r>
            <a:r>
              <a:rPr lang="en-US" altLang="zh-CN" dirty="0"/>
              <a:t>.</a:t>
            </a:r>
          </a:p>
          <a:p>
            <a:r>
              <a:rPr lang="en-US" altLang="zh-CN" b="1" dirty="0"/>
              <a:t>CONS:</a:t>
            </a:r>
            <a:endParaRPr lang="en-US" altLang="zh-CN" dirty="0"/>
          </a:p>
          <a:p>
            <a:pPr lvl="1"/>
            <a:r>
              <a:rPr lang="en-US" altLang="zh-CN" dirty="0"/>
              <a:t>Available open source symbolic frameworks currently are still not good enough to beat imperative frameworks in performance.</a:t>
            </a:r>
          </a:p>
          <a:p>
            <a:endParaRPr lang="zh-CN" altLang="en-US" dirty="0"/>
          </a:p>
        </p:txBody>
      </p:sp>
    </p:spTree>
    <p:extLst>
      <p:ext uri="{BB962C8B-B14F-4D97-AF65-F5344CB8AC3E}">
        <p14:creationId xmlns:p14="http://schemas.microsoft.com/office/powerpoint/2010/main" val="84967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Non-symbolic frameworks</a:t>
            </a:r>
            <a:endParaRPr lang="zh-CN" altLang="en-US" dirty="0"/>
          </a:p>
        </p:txBody>
      </p:sp>
      <p:sp>
        <p:nvSpPr>
          <p:cNvPr id="3" name="内容占位符 2"/>
          <p:cNvSpPr>
            <a:spLocks noGrp="1"/>
          </p:cNvSpPr>
          <p:nvPr>
            <p:ph idx="1"/>
          </p:nvPr>
        </p:nvSpPr>
        <p:spPr/>
        <p:txBody>
          <a:bodyPr/>
          <a:lstStyle/>
          <a:p>
            <a:r>
              <a:rPr lang="en-US" altLang="zh-CN" b="1" dirty="0"/>
              <a:t>PROS</a:t>
            </a:r>
            <a:r>
              <a:rPr lang="en-US" altLang="zh-CN" dirty="0"/>
              <a:t>:</a:t>
            </a:r>
          </a:p>
          <a:p>
            <a:pPr lvl="1"/>
            <a:r>
              <a:rPr lang="en-US" altLang="zh-CN" dirty="0"/>
              <a:t>Non-symbolic (imperative) neural network frameworks like </a:t>
            </a:r>
            <a:r>
              <a:rPr lang="en-US" altLang="zh-CN" b="1" i="1" u="sng" dirty="0">
                <a:hlinkClick r:id="rId2"/>
              </a:rPr>
              <a:t>torch</a:t>
            </a:r>
            <a:r>
              <a:rPr lang="en-US" altLang="zh-CN" dirty="0"/>
              <a:t>, </a:t>
            </a:r>
            <a:r>
              <a:rPr lang="en-US" altLang="zh-CN" b="1" i="1" u="sng" dirty="0" err="1">
                <a:hlinkClick r:id="rId3"/>
              </a:rPr>
              <a:t>caffe</a:t>
            </a:r>
            <a:r>
              <a:rPr lang="en-US" altLang="zh-CN" dirty="0"/>
              <a:t> etc. tend to have  very similar design in their computation part.</a:t>
            </a:r>
          </a:p>
          <a:p>
            <a:pPr lvl="1"/>
            <a:r>
              <a:rPr lang="en-US" altLang="zh-CN" dirty="0"/>
              <a:t>In terms of expressiveness, imperative frameworks with a good design can also expose graph-like interface (e.g. </a:t>
            </a:r>
            <a:r>
              <a:rPr lang="en-US" altLang="zh-CN" b="1" i="1" u="sng" dirty="0">
                <a:hlinkClick r:id="rId4"/>
              </a:rPr>
              <a:t>torch/</a:t>
            </a:r>
            <a:r>
              <a:rPr lang="en-US" altLang="zh-CN" b="1" i="1" u="sng" dirty="0" err="1">
                <a:hlinkClick r:id="rId4"/>
              </a:rPr>
              <a:t>nngraph</a:t>
            </a:r>
            <a:r>
              <a:rPr lang="en-US" altLang="zh-CN" dirty="0"/>
              <a:t>).</a:t>
            </a:r>
          </a:p>
          <a:p>
            <a:r>
              <a:rPr lang="en-US" altLang="zh-CN" b="1" dirty="0"/>
              <a:t>CONS</a:t>
            </a:r>
            <a:r>
              <a:rPr lang="en-US" altLang="zh-CN" dirty="0"/>
              <a:t>:</a:t>
            </a:r>
          </a:p>
          <a:p>
            <a:pPr lvl="1"/>
            <a:r>
              <a:rPr lang="en-US" altLang="zh-CN" dirty="0"/>
              <a:t>The main drawbacks of imperative frameworks actually lie in manual optimization. For example, in-place operation has to be manually implemented.</a:t>
            </a:r>
          </a:p>
          <a:p>
            <a:pPr lvl="1"/>
            <a:r>
              <a:rPr lang="en-US" altLang="zh-CN" dirty="0"/>
              <a:t>Most imperative frameworks are not designed well enough to have comparable expressiveness as symbolic frameworks.</a:t>
            </a:r>
          </a:p>
          <a:p>
            <a:endParaRPr lang="zh-CN" altLang="en-US" dirty="0"/>
          </a:p>
        </p:txBody>
      </p:sp>
    </p:spTree>
    <p:extLst>
      <p:ext uri="{BB962C8B-B14F-4D97-AF65-F5344CB8AC3E}">
        <p14:creationId xmlns:p14="http://schemas.microsoft.com/office/powerpoint/2010/main" val="778398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Theano</a:t>
            </a:r>
            <a:endParaRPr lang="zh-CN" altLang="en-US" b="1" dirty="0"/>
          </a:p>
        </p:txBody>
      </p:sp>
      <p:sp>
        <p:nvSpPr>
          <p:cNvPr id="4" name="内容占位符 2"/>
          <p:cNvSpPr>
            <a:spLocks noGrp="1"/>
          </p:cNvSpPr>
          <p:nvPr>
            <p:ph idx="1"/>
          </p:nvPr>
        </p:nvSpPr>
        <p:spPr>
          <a:xfrm>
            <a:off x="425116" y="1131567"/>
            <a:ext cx="8357936" cy="4813384"/>
          </a:xfrm>
        </p:spPr>
        <p:txBody>
          <a:bodyPr/>
          <a:lstStyle/>
          <a:p>
            <a:r>
              <a:rPr lang="en-US" altLang="zh-CN" dirty="0"/>
              <a:t>Creator: </a:t>
            </a:r>
            <a:r>
              <a:rPr lang="en-US" altLang="zh-CN" dirty="0" err="1"/>
              <a:t>Université</a:t>
            </a:r>
            <a:r>
              <a:rPr lang="en-US" altLang="zh-CN" dirty="0"/>
              <a:t> de Montréal</a:t>
            </a:r>
          </a:p>
          <a:p>
            <a:r>
              <a:rPr lang="en-US" altLang="zh-CN" dirty="0"/>
              <a:t>Software license: BSD license</a:t>
            </a:r>
          </a:p>
          <a:p>
            <a:r>
              <a:rPr lang="en-US" altLang="zh-CN" dirty="0"/>
              <a:t>Open source: Yes</a:t>
            </a:r>
          </a:p>
          <a:p>
            <a:r>
              <a:rPr lang="en-US" altLang="zh-CN" dirty="0"/>
              <a:t>Platform: Cross-platform</a:t>
            </a:r>
          </a:p>
          <a:p>
            <a:r>
              <a:rPr lang="en-US" altLang="zh-CN" dirty="0"/>
              <a:t>Written in: Python</a:t>
            </a:r>
          </a:p>
          <a:p>
            <a:r>
              <a:rPr lang="en-US" altLang="zh-CN" dirty="0"/>
              <a:t>Interface: Python</a:t>
            </a:r>
          </a:p>
          <a:p>
            <a:r>
              <a:rPr lang="en-US" altLang="zh-CN" dirty="0"/>
              <a:t>CUDA support: Yes</a:t>
            </a:r>
          </a:p>
          <a:p>
            <a:r>
              <a:rPr lang="en-US" altLang="zh-CN" dirty="0"/>
              <a:t>Automatic differentiation: Yes</a:t>
            </a:r>
          </a:p>
          <a:p>
            <a:r>
              <a:rPr lang="en-US" altLang="zh-CN" dirty="0" smtClean="0"/>
              <a:t>Recurrent </a:t>
            </a:r>
            <a:r>
              <a:rPr lang="en-US" altLang="zh-CN" dirty="0"/>
              <a:t>Nets: Yes</a:t>
            </a:r>
          </a:p>
          <a:p>
            <a:r>
              <a:rPr lang="en-US" altLang="zh-CN" dirty="0"/>
              <a:t>Convolutional Nets: Yes</a:t>
            </a:r>
          </a:p>
          <a:p>
            <a:r>
              <a:rPr lang="en-US" altLang="zh-CN" dirty="0"/>
              <a:t>RBM/DBNs: Yes</a:t>
            </a:r>
          </a:p>
          <a:p>
            <a:pPr marL="0" indent="0">
              <a:buNone/>
            </a:pPr>
            <a:endParaRPr lang="zh-CN" altLang="en-US" dirty="0"/>
          </a:p>
        </p:txBody>
      </p:sp>
    </p:spTree>
    <p:extLst>
      <p:ext uri="{BB962C8B-B14F-4D97-AF65-F5344CB8AC3E}">
        <p14:creationId xmlns:p14="http://schemas.microsoft.com/office/powerpoint/2010/main" val="4283350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TensorFlow</a:t>
            </a:r>
            <a:endParaRPr lang="zh-CN" altLang="en-US" b="1" dirty="0"/>
          </a:p>
        </p:txBody>
      </p:sp>
      <p:sp>
        <p:nvSpPr>
          <p:cNvPr id="4" name="内容占位符 2"/>
          <p:cNvSpPr>
            <a:spLocks noGrp="1"/>
          </p:cNvSpPr>
          <p:nvPr>
            <p:ph idx="1"/>
          </p:nvPr>
        </p:nvSpPr>
        <p:spPr>
          <a:xfrm>
            <a:off x="425116" y="1131567"/>
            <a:ext cx="8357936" cy="4813384"/>
          </a:xfrm>
        </p:spPr>
        <p:txBody>
          <a:bodyPr/>
          <a:lstStyle/>
          <a:p>
            <a:r>
              <a:rPr lang="en-US" altLang="zh-CN" dirty="0"/>
              <a:t>Creator: Google Brain Team</a:t>
            </a:r>
          </a:p>
          <a:p>
            <a:r>
              <a:rPr lang="en-US" altLang="zh-CN" dirty="0"/>
              <a:t>Software license: Apache 2.0</a:t>
            </a:r>
          </a:p>
          <a:p>
            <a:r>
              <a:rPr lang="en-US" altLang="zh-CN" dirty="0"/>
              <a:t>Open source: Yes</a:t>
            </a:r>
          </a:p>
          <a:p>
            <a:r>
              <a:rPr lang="en-US" altLang="zh-CN" dirty="0"/>
              <a:t>Platform: Linux, Mac OS X,</a:t>
            </a:r>
          </a:p>
          <a:p>
            <a:r>
              <a:rPr lang="en-US" altLang="zh-CN" dirty="0" smtClean="0"/>
              <a:t>Written </a:t>
            </a:r>
            <a:r>
              <a:rPr lang="en-US" altLang="zh-CN" dirty="0"/>
              <a:t>in: C++, Python</a:t>
            </a:r>
          </a:p>
          <a:p>
            <a:r>
              <a:rPr lang="en-US" altLang="zh-CN" dirty="0"/>
              <a:t>Interface: Python, C/C++</a:t>
            </a:r>
          </a:p>
          <a:p>
            <a:r>
              <a:rPr lang="en-US" altLang="zh-CN" dirty="0"/>
              <a:t>CUDA support: Yes</a:t>
            </a:r>
          </a:p>
          <a:p>
            <a:r>
              <a:rPr lang="en-US" altLang="zh-CN" dirty="0"/>
              <a:t>Automatic differentiation: Yes</a:t>
            </a:r>
          </a:p>
          <a:p>
            <a:r>
              <a:rPr lang="en-US" altLang="zh-CN" dirty="0" smtClean="0"/>
              <a:t>Recurrent </a:t>
            </a:r>
            <a:r>
              <a:rPr lang="en-US" altLang="zh-CN" dirty="0"/>
              <a:t>Nets: Yes</a:t>
            </a:r>
          </a:p>
          <a:p>
            <a:r>
              <a:rPr lang="en-US" altLang="zh-CN" dirty="0"/>
              <a:t>Convolutional Nets: Yes</a:t>
            </a:r>
          </a:p>
          <a:p>
            <a:r>
              <a:rPr lang="en-US" altLang="zh-CN" dirty="0"/>
              <a:t>RBM/DBNs: Yes</a:t>
            </a:r>
          </a:p>
          <a:p>
            <a:pPr marL="0" indent="0">
              <a:buNone/>
            </a:pPr>
            <a:endParaRPr lang="zh-CN" altLang="en-US" dirty="0"/>
          </a:p>
        </p:txBody>
      </p:sp>
    </p:spTree>
    <p:extLst>
      <p:ext uri="{BB962C8B-B14F-4D97-AF65-F5344CB8AC3E}">
        <p14:creationId xmlns:p14="http://schemas.microsoft.com/office/powerpoint/2010/main" val="1734930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MXNET</a:t>
            </a:r>
            <a:endParaRPr lang="zh-CN" altLang="en-US" b="1" dirty="0"/>
          </a:p>
        </p:txBody>
      </p:sp>
      <p:sp>
        <p:nvSpPr>
          <p:cNvPr id="4" name="内容占位符 2"/>
          <p:cNvSpPr>
            <a:spLocks noGrp="1"/>
          </p:cNvSpPr>
          <p:nvPr>
            <p:ph idx="1"/>
          </p:nvPr>
        </p:nvSpPr>
        <p:spPr>
          <a:xfrm>
            <a:off x="425116" y="1131567"/>
            <a:ext cx="8357936" cy="4813384"/>
          </a:xfrm>
        </p:spPr>
        <p:txBody>
          <a:bodyPr/>
          <a:lstStyle/>
          <a:p>
            <a:r>
              <a:rPr lang="en-US" altLang="zh-CN" dirty="0"/>
              <a:t>Creator: Distributed (Deep) Machine Learning Community</a:t>
            </a:r>
          </a:p>
          <a:p>
            <a:r>
              <a:rPr lang="en-US" altLang="zh-CN" dirty="0"/>
              <a:t>Software license: Apache 2.0</a:t>
            </a:r>
          </a:p>
          <a:p>
            <a:r>
              <a:rPr lang="en-US" altLang="zh-CN" dirty="0"/>
              <a:t>Open source: Yes</a:t>
            </a:r>
          </a:p>
          <a:p>
            <a:r>
              <a:rPr lang="en-US" altLang="zh-CN" dirty="0"/>
              <a:t>Platform: Ubuntu, OS X, Windows, AWS, Android, iOS, JavaScript</a:t>
            </a:r>
          </a:p>
          <a:p>
            <a:r>
              <a:rPr lang="en-US" altLang="zh-CN" dirty="0"/>
              <a:t>Written in: C++, Python, Julia, </a:t>
            </a:r>
            <a:r>
              <a:rPr lang="en-US" altLang="zh-CN" dirty="0" err="1"/>
              <a:t>Matlab</a:t>
            </a:r>
            <a:r>
              <a:rPr lang="en-US" altLang="zh-CN" dirty="0"/>
              <a:t>, R, Scala</a:t>
            </a:r>
          </a:p>
          <a:p>
            <a:r>
              <a:rPr lang="en-US" altLang="zh-CN" dirty="0"/>
              <a:t>Interface: C++, Python, Julia, </a:t>
            </a:r>
            <a:r>
              <a:rPr lang="en-US" altLang="zh-CN" dirty="0" err="1"/>
              <a:t>Matlab</a:t>
            </a:r>
            <a:r>
              <a:rPr lang="en-US" altLang="zh-CN" dirty="0"/>
              <a:t>, JavaScript, R, Scala</a:t>
            </a:r>
          </a:p>
          <a:p>
            <a:r>
              <a:rPr lang="en-US" altLang="zh-CN" dirty="0"/>
              <a:t>CUDA support: Yes</a:t>
            </a:r>
          </a:p>
          <a:p>
            <a:r>
              <a:rPr lang="en-US" altLang="zh-CN" dirty="0"/>
              <a:t>Automatic differentiation: Yes</a:t>
            </a:r>
          </a:p>
          <a:p>
            <a:r>
              <a:rPr lang="en-US" altLang="zh-CN" dirty="0" smtClean="0"/>
              <a:t>Recurrent </a:t>
            </a:r>
            <a:r>
              <a:rPr lang="en-US" altLang="zh-CN" dirty="0"/>
              <a:t>Nets: Yes</a:t>
            </a:r>
          </a:p>
          <a:p>
            <a:r>
              <a:rPr lang="en-US" altLang="zh-CN" dirty="0"/>
              <a:t>Convolutional Nets: Yes</a:t>
            </a:r>
          </a:p>
          <a:p>
            <a:r>
              <a:rPr lang="en-US" altLang="zh-CN" dirty="0"/>
              <a:t>RBM/DBNs: Yes</a:t>
            </a:r>
          </a:p>
          <a:p>
            <a:pPr marL="0" indent="0">
              <a:buNone/>
            </a:pPr>
            <a:endParaRPr lang="zh-CN" altLang="en-US" dirty="0"/>
          </a:p>
        </p:txBody>
      </p:sp>
    </p:spTree>
    <p:extLst>
      <p:ext uri="{BB962C8B-B14F-4D97-AF65-F5344CB8AC3E}">
        <p14:creationId xmlns:p14="http://schemas.microsoft.com/office/powerpoint/2010/main" val="331690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Comparison</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550711234"/>
              </p:ext>
            </p:extLst>
          </p:nvPr>
        </p:nvGraphicFramePr>
        <p:xfrm>
          <a:off x="696890" y="2068771"/>
          <a:ext cx="7886697" cy="3291840"/>
        </p:xfrm>
        <a:graphic>
          <a:graphicData uri="http://schemas.openxmlformats.org/drawingml/2006/table">
            <a:tbl>
              <a:tblPr/>
              <a:tblGrid>
                <a:gridCol w="1336626"/>
                <a:gridCol w="916716"/>
                <a:gridCol w="1126671"/>
                <a:gridCol w="1126671"/>
                <a:gridCol w="1126671"/>
                <a:gridCol w="1126671"/>
                <a:gridCol w="1126671"/>
              </a:tblGrid>
              <a:tr h="0">
                <a:tc>
                  <a:txBody>
                    <a:bodyPr/>
                    <a:lstStyle/>
                    <a:p>
                      <a:endParaRPr lang="zh-CN" altLang="en-US">
                        <a:effectLst/>
                      </a:endParaRPr>
                    </a:p>
                  </a:txBody>
                  <a:tcPr anchor="ctr">
                    <a:lnL>
                      <a:noFill/>
                    </a:lnL>
                    <a:lnR>
                      <a:noFill/>
                    </a:lnR>
                    <a:lnT>
                      <a:noFill/>
                    </a:lnT>
                    <a:lnB>
                      <a:noFill/>
                    </a:lnB>
                    <a:solidFill>
                      <a:srgbClr val="FFFFFF"/>
                    </a:solidFill>
                  </a:tcPr>
                </a:tc>
                <a:tc>
                  <a:txBody>
                    <a:bodyPr/>
                    <a:lstStyle/>
                    <a:p>
                      <a:r>
                        <a:rPr lang="zh-CN" altLang="en-US">
                          <a:effectLst/>
                        </a:rPr>
                        <a:t>主语言</a:t>
                      </a:r>
                    </a:p>
                  </a:txBody>
                  <a:tcPr anchor="ctr">
                    <a:lnL>
                      <a:noFill/>
                    </a:lnL>
                    <a:lnR>
                      <a:noFill/>
                    </a:lnR>
                    <a:lnT>
                      <a:noFill/>
                    </a:lnT>
                    <a:lnB>
                      <a:noFill/>
                    </a:lnB>
                    <a:solidFill>
                      <a:srgbClr val="FFFFFF"/>
                    </a:solidFill>
                  </a:tcPr>
                </a:tc>
                <a:tc>
                  <a:txBody>
                    <a:bodyPr/>
                    <a:lstStyle/>
                    <a:p>
                      <a:r>
                        <a:rPr lang="zh-CN" altLang="en-US">
                          <a:effectLst/>
                        </a:rPr>
                        <a:t>从语言</a:t>
                      </a:r>
                    </a:p>
                  </a:txBody>
                  <a:tcPr anchor="ctr">
                    <a:lnL>
                      <a:noFill/>
                    </a:lnL>
                    <a:lnR>
                      <a:noFill/>
                    </a:lnR>
                    <a:lnT>
                      <a:noFill/>
                    </a:lnT>
                    <a:lnB>
                      <a:noFill/>
                    </a:lnB>
                    <a:solidFill>
                      <a:srgbClr val="FFFFFF"/>
                    </a:solidFill>
                  </a:tcPr>
                </a:tc>
                <a:tc>
                  <a:txBody>
                    <a:bodyPr/>
                    <a:lstStyle/>
                    <a:p>
                      <a:r>
                        <a:rPr lang="zh-CN" altLang="en-US">
                          <a:effectLst/>
                        </a:rPr>
                        <a:t>硬件</a:t>
                      </a:r>
                    </a:p>
                  </a:txBody>
                  <a:tcPr anchor="ctr">
                    <a:lnL>
                      <a:noFill/>
                    </a:lnL>
                    <a:lnR>
                      <a:noFill/>
                    </a:lnR>
                    <a:lnT>
                      <a:noFill/>
                    </a:lnT>
                    <a:lnB>
                      <a:noFill/>
                    </a:lnB>
                    <a:solidFill>
                      <a:srgbClr val="FFFFFF"/>
                    </a:solidFill>
                  </a:tcPr>
                </a:tc>
                <a:tc>
                  <a:txBody>
                    <a:bodyPr/>
                    <a:lstStyle/>
                    <a:p>
                      <a:pPr algn="ctr"/>
                      <a:r>
                        <a:rPr lang="zh-CN" altLang="en-US">
                          <a:effectLst/>
                        </a:rPr>
                        <a:t>分布式</a:t>
                      </a:r>
                    </a:p>
                  </a:txBody>
                  <a:tcPr anchor="ctr">
                    <a:lnL>
                      <a:noFill/>
                    </a:lnL>
                    <a:lnR>
                      <a:noFill/>
                    </a:lnR>
                    <a:lnT>
                      <a:noFill/>
                    </a:lnT>
                    <a:lnB>
                      <a:noFill/>
                    </a:lnB>
                    <a:solidFill>
                      <a:srgbClr val="FFFFFF"/>
                    </a:solidFill>
                  </a:tcPr>
                </a:tc>
                <a:tc>
                  <a:txBody>
                    <a:bodyPr/>
                    <a:lstStyle/>
                    <a:p>
                      <a:pPr algn="ctr"/>
                      <a:r>
                        <a:rPr lang="zh-CN" altLang="en-US">
                          <a:effectLst/>
                        </a:rPr>
                        <a:t>命令式</a:t>
                      </a:r>
                    </a:p>
                  </a:txBody>
                  <a:tcPr anchor="ctr">
                    <a:lnL>
                      <a:noFill/>
                    </a:lnL>
                    <a:lnR>
                      <a:noFill/>
                    </a:lnR>
                    <a:lnT>
                      <a:noFill/>
                    </a:lnT>
                    <a:lnB>
                      <a:noFill/>
                    </a:lnB>
                    <a:solidFill>
                      <a:srgbClr val="FFFFFF"/>
                    </a:solidFill>
                  </a:tcPr>
                </a:tc>
                <a:tc>
                  <a:txBody>
                    <a:bodyPr/>
                    <a:lstStyle/>
                    <a:p>
                      <a:pPr algn="ctr"/>
                      <a:r>
                        <a:rPr lang="zh-CN" altLang="en-US">
                          <a:effectLst/>
                        </a:rPr>
                        <a:t>声明式</a:t>
                      </a:r>
                    </a:p>
                  </a:txBody>
                  <a:tcPr anchor="ctr">
                    <a:lnL>
                      <a:noFill/>
                    </a:lnL>
                    <a:lnR>
                      <a:noFill/>
                    </a:lnR>
                    <a:lnT>
                      <a:noFill/>
                    </a:lnT>
                    <a:lnB>
                      <a:noFill/>
                    </a:lnB>
                    <a:solidFill>
                      <a:srgbClr val="FFFFFF"/>
                    </a:solidFill>
                  </a:tcPr>
                </a:tc>
              </a:tr>
              <a:tr h="0">
                <a:tc>
                  <a:txBody>
                    <a:bodyPr/>
                    <a:lstStyle/>
                    <a:p>
                      <a:r>
                        <a:rPr lang="en-US">
                          <a:effectLst/>
                        </a:rPr>
                        <a:t>Caffe</a:t>
                      </a:r>
                    </a:p>
                  </a:txBody>
                  <a:tcPr anchor="ctr">
                    <a:lnL>
                      <a:noFill/>
                    </a:lnL>
                    <a:lnR>
                      <a:noFill/>
                    </a:lnR>
                    <a:lnT>
                      <a:noFill/>
                    </a:lnT>
                    <a:lnB>
                      <a:noFill/>
                    </a:lnB>
                    <a:solidFill>
                      <a:srgbClr val="FFFFFF"/>
                    </a:solidFill>
                  </a:tcPr>
                </a:tc>
                <a:tc>
                  <a:txBody>
                    <a:bodyPr/>
                    <a:lstStyle/>
                    <a:p>
                      <a:r>
                        <a:rPr lang="en-US">
                          <a:effectLst/>
                        </a:rPr>
                        <a:t>C++</a:t>
                      </a:r>
                    </a:p>
                  </a:txBody>
                  <a:tcPr anchor="ctr">
                    <a:lnL>
                      <a:noFill/>
                    </a:lnL>
                    <a:lnR>
                      <a:noFill/>
                    </a:lnR>
                    <a:lnT>
                      <a:noFill/>
                    </a:lnT>
                    <a:lnB>
                      <a:noFill/>
                    </a:lnB>
                    <a:solidFill>
                      <a:srgbClr val="FFFFFF"/>
                    </a:solidFill>
                  </a:tcPr>
                </a:tc>
                <a:tc>
                  <a:txBody>
                    <a:bodyPr/>
                    <a:lstStyle/>
                    <a:p>
                      <a:r>
                        <a:rPr lang="en-US">
                          <a:effectLst/>
                        </a:rPr>
                        <a:t>Python/Matlab</a:t>
                      </a:r>
                    </a:p>
                  </a:txBody>
                  <a:tcPr anchor="ctr">
                    <a:lnL>
                      <a:noFill/>
                    </a:lnL>
                    <a:lnR>
                      <a:noFill/>
                    </a:lnR>
                    <a:lnT>
                      <a:noFill/>
                    </a:lnT>
                    <a:lnB>
                      <a:noFill/>
                    </a:lnB>
                    <a:solidFill>
                      <a:srgbClr val="FFFFFF"/>
                    </a:solidFill>
                  </a:tcPr>
                </a:tc>
                <a:tc>
                  <a:txBody>
                    <a:bodyPr/>
                    <a:lstStyle/>
                    <a:p>
                      <a:r>
                        <a:rPr lang="en-US">
                          <a:effectLst/>
                        </a:rPr>
                        <a:t>CPU/GPU</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r>
              <a:tr h="0">
                <a:tc>
                  <a:txBody>
                    <a:bodyPr/>
                    <a:lstStyle/>
                    <a:p>
                      <a:r>
                        <a:rPr lang="en-US">
                          <a:effectLst/>
                        </a:rPr>
                        <a:t>Torch</a:t>
                      </a:r>
                    </a:p>
                  </a:txBody>
                  <a:tcPr anchor="ctr">
                    <a:lnL>
                      <a:noFill/>
                    </a:lnL>
                    <a:lnR>
                      <a:noFill/>
                    </a:lnR>
                    <a:lnT>
                      <a:noFill/>
                    </a:lnT>
                    <a:lnB>
                      <a:noFill/>
                    </a:lnB>
                    <a:solidFill>
                      <a:srgbClr val="FFFFFF"/>
                    </a:solidFill>
                  </a:tcPr>
                </a:tc>
                <a:tc>
                  <a:txBody>
                    <a:bodyPr/>
                    <a:lstStyle/>
                    <a:p>
                      <a:r>
                        <a:rPr lang="en-US">
                          <a:effectLst/>
                        </a:rPr>
                        <a:t>Lua</a:t>
                      </a:r>
                    </a:p>
                  </a:txBody>
                  <a:tcPr anchor="ctr">
                    <a:lnL>
                      <a:noFill/>
                    </a:lnL>
                    <a:lnR>
                      <a:noFill/>
                    </a:lnR>
                    <a:lnT>
                      <a:noFill/>
                    </a:lnT>
                    <a:lnB>
                      <a:noFill/>
                    </a:lnB>
                    <a:solidFill>
                      <a:srgbClr val="FFFFFF"/>
                    </a:solidFill>
                  </a:tcPr>
                </a:tc>
                <a:tc>
                  <a:txBody>
                    <a:bodyPr/>
                    <a:lstStyle/>
                    <a:p>
                      <a:r>
                        <a:rPr lang="en-US" altLang="zh-CN">
                          <a:effectLst/>
                        </a:rPr>
                        <a:t>-</a:t>
                      </a:r>
                    </a:p>
                  </a:txBody>
                  <a:tcPr anchor="ctr">
                    <a:lnL>
                      <a:noFill/>
                    </a:lnL>
                    <a:lnR>
                      <a:noFill/>
                    </a:lnR>
                    <a:lnT>
                      <a:noFill/>
                    </a:lnT>
                    <a:lnB>
                      <a:noFill/>
                    </a:lnB>
                    <a:solidFill>
                      <a:srgbClr val="FFFFFF"/>
                    </a:solidFill>
                  </a:tcPr>
                </a:tc>
                <a:tc>
                  <a:txBody>
                    <a:bodyPr/>
                    <a:lstStyle/>
                    <a:p>
                      <a:r>
                        <a:rPr lang="en-US">
                          <a:effectLst/>
                        </a:rPr>
                        <a:t>CPU/GPU/FPGA</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r>
              <a:tr h="0">
                <a:tc>
                  <a:txBody>
                    <a:bodyPr/>
                    <a:lstStyle/>
                    <a:p>
                      <a:r>
                        <a:rPr lang="en-US">
                          <a:effectLst/>
                        </a:rPr>
                        <a:t>Theano</a:t>
                      </a:r>
                    </a:p>
                  </a:txBody>
                  <a:tcPr anchor="ctr">
                    <a:lnL>
                      <a:noFill/>
                    </a:lnL>
                    <a:lnR>
                      <a:noFill/>
                    </a:lnR>
                    <a:lnT>
                      <a:noFill/>
                    </a:lnT>
                    <a:lnB>
                      <a:noFill/>
                    </a:lnB>
                    <a:solidFill>
                      <a:srgbClr val="FFFFFF"/>
                    </a:solidFill>
                  </a:tcPr>
                </a:tc>
                <a:tc>
                  <a:txBody>
                    <a:bodyPr/>
                    <a:lstStyle/>
                    <a:p>
                      <a:r>
                        <a:rPr lang="en-US">
                          <a:effectLst/>
                        </a:rPr>
                        <a:t>Python</a:t>
                      </a:r>
                    </a:p>
                  </a:txBody>
                  <a:tcPr anchor="ctr">
                    <a:lnL>
                      <a:noFill/>
                    </a:lnL>
                    <a:lnR>
                      <a:noFill/>
                    </a:lnR>
                    <a:lnT>
                      <a:noFill/>
                    </a:lnT>
                    <a:lnB>
                      <a:noFill/>
                    </a:lnB>
                    <a:solidFill>
                      <a:srgbClr val="FFFFFF"/>
                    </a:solidFill>
                  </a:tcPr>
                </a:tc>
                <a:tc>
                  <a:txBody>
                    <a:bodyPr/>
                    <a:lstStyle/>
                    <a:p>
                      <a:r>
                        <a:rPr lang="en-US" altLang="zh-CN">
                          <a:effectLst/>
                        </a:rPr>
                        <a:t>-</a:t>
                      </a:r>
                    </a:p>
                  </a:txBody>
                  <a:tcPr anchor="ctr">
                    <a:lnL>
                      <a:noFill/>
                    </a:lnL>
                    <a:lnR>
                      <a:noFill/>
                    </a:lnR>
                    <a:lnT>
                      <a:noFill/>
                    </a:lnT>
                    <a:lnB>
                      <a:noFill/>
                    </a:lnB>
                    <a:solidFill>
                      <a:srgbClr val="FFFFFF"/>
                    </a:solidFill>
                  </a:tcPr>
                </a:tc>
                <a:tc>
                  <a:txBody>
                    <a:bodyPr/>
                    <a:lstStyle/>
                    <a:p>
                      <a:r>
                        <a:rPr lang="en-US">
                          <a:effectLst/>
                        </a:rPr>
                        <a:t>CPU/GPU</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r>
              <a:tr h="0">
                <a:tc>
                  <a:txBody>
                    <a:bodyPr/>
                    <a:lstStyle/>
                    <a:p>
                      <a:r>
                        <a:rPr lang="en-US">
                          <a:effectLst/>
                        </a:rPr>
                        <a:t>TensorFlow</a:t>
                      </a:r>
                    </a:p>
                  </a:txBody>
                  <a:tcPr anchor="ctr">
                    <a:lnL>
                      <a:noFill/>
                    </a:lnL>
                    <a:lnR>
                      <a:noFill/>
                    </a:lnR>
                    <a:lnT>
                      <a:noFill/>
                    </a:lnT>
                    <a:lnB>
                      <a:noFill/>
                    </a:lnB>
                    <a:solidFill>
                      <a:srgbClr val="FFFFFF"/>
                    </a:solidFill>
                  </a:tcPr>
                </a:tc>
                <a:tc>
                  <a:txBody>
                    <a:bodyPr/>
                    <a:lstStyle/>
                    <a:p>
                      <a:r>
                        <a:rPr lang="en-US">
                          <a:effectLst/>
                        </a:rPr>
                        <a:t>C++</a:t>
                      </a:r>
                    </a:p>
                  </a:txBody>
                  <a:tcPr anchor="ctr">
                    <a:lnL>
                      <a:noFill/>
                    </a:lnL>
                    <a:lnR>
                      <a:noFill/>
                    </a:lnR>
                    <a:lnT>
                      <a:noFill/>
                    </a:lnT>
                    <a:lnB>
                      <a:noFill/>
                    </a:lnB>
                    <a:solidFill>
                      <a:srgbClr val="FFFFFF"/>
                    </a:solidFill>
                  </a:tcPr>
                </a:tc>
                <a:tc>
                  <a:txBody>
                    <a:bodyPr/>
                    <a:lstStyle/>
                    <a:p>
                      <a:r>
                        <a:rPr lang="en-US">
                          <a:effectLst/>
                        </a:rPr>
                        <a:t>Python</a:t>
                      </a:r>
                    </a:p>
                  </a:txBody>
                  <a:tcPr anchor="ctr">
                    <a:lnL>
                      <a:noFill/>
                    </a:lnL>
                    <a:lnR>
                      <a:noFill/>
                    </a:lnR>
                    <a:lnT>
                      <a:noFill/>
                    </a:lnT>
                    <a:lnB>
                      <a:noFill/>
                    </a:lnB>
                    <a:solidFill>
                      <a:srgbClr val="FFFFFF"/>
                    </a:solidFill>
                  </a:tcPr>
                </a:tc>
                <a:tc>
                  <a:txBody>
                    <a:bodyPr/>
                    <a:lstStyle/>
                    <a:p>
                      <a:r>
                        <a:rPr lang="en-US">
                          <a:effectLst/>
                        </a:rPr>
                        <a:t>CPU/GPU/Mobile</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c>
                  <a:txBody>
                    <a:bodyPr/>
                    <a:lstStyle/>
                    <a:p>
                      <a:pPr algn="ctr"/>
                      <a:r>
                        <a:rPr lang="en-US">
                          <a:effectLst/>
                        </a:rPr>
                        <a:t>x</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r>
              <a:tr h="0">
                <a:tc>
                  <a:txBody>
                    <a:bodyPr/>
                    <a:lstStyle/>
                    <a:p>
                      <a:r>
                        <a:rPr lang="en-US">
                          <a:effectLst/>
                        </a:rPr>
                        <a:t>MXNet</a:t>
                      </a:r>
                    </a:p>
                  </a:txBody>
                  <a:tcPr anchor="ctr">
                    <a:lnL>
                      <a:noFill/>
                    </a:lnL>
                    <a:lnR>
                      <a:noFill/>
                    </a:lnR>
                    <a:lnT>
                      <a:noFill/>
                    </a:lnT>
                    <a:lnB>
                      <a:noFill/>
                    </a:lnB>
                    <a:solidFill>
                      <a:srgbClr val="FFFFFF"/>
                    </a:solidFill>
                  </a:tcPr>
                </a:tc>
                <a:tc>
                  <a:txBody>
                    <a:bodyPr/>
                    <a:lstStyle/>
                    <a:p>
                      <a:r>
                        <a:rPr lang="en-US">
                          <a:effectLst/>
                        </a:rPr>
                        <a:t>C++</a:t>
                      </a:r>
                    </a:p>
                  </a:txBody>
                  <a:tcPr anchor="ctr">
                    <a:lnL>
                      <a:noFill/>
                    </a:lnL>
                    <a:lnR>
                      <a:noFill/>
                    </a:lnR>
                    <a:lnT>
                      <a:noFill/>
                    </a:lnT>
                    <a:lnB>
                      <a:noFill/>
                    </a:lnB>
                    <a:solidFill>
                      <a:srgbClr val="FFFFFF"/>
                    </a:solidFill>
                  </a:tcPr>
                </a:tc>
                <a:tc>
                  <a:txBody>
                    <a:bodyPr/>
                    <a:lstStyle/>
                    <a:p>
                      <a:r>
                        <a:rPr lang="en-US">
                          <a:effectLst/>
                        </a:rPr>
                        <a:t>Python/R/Julia/Go</a:t>
                      </a:r>
                    </a:p>
                  </a:txBody>
                  <a:tcPr anchor="ctr">
                    <a:lnL>
                      <a:noFill/>
                    </a:lnL>
                    <a:lnR>
                      <a:noFill/>
                    </a:lnR>
                    <a:lnT>
                      <a:noFill/>
                    </a:lnT>
                    <a:lnB>
                      <a:noFill/>
                    </a:lnB>
                    <a:solidFill>
                      <a:srgbClr val="FFFFFF"/>
                    </a:solidFill>
                  </a:tcPr>
                </a:tc>
                <a:tc>
                  <a:txBody>
                    <a:bodyPr/>
                    <a:lstStyle/>
                    <a:p>
                      <a:r>
                        <a:rPr lang="en-US">
                          <a:effectLst/>
                        </a:rPr>
                        <a:t>CPU/GPU/Mobile</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c>
                  <a:txBody>
                    <a:bodyPr/>
                    <a:lstStyle/>
                    <a:p>
                      <a:pPr algn="ctr"/>
                      <a:r>
                        <a:rPr lang="en-US">
                          <a:effectLst/>
                        </a:rPr>
                        <a:t>v</a:t>
                      </a:r>
                    </a:p>
                  </a:txBody>
                  <a:tcPr anchor="ctr">
                    <a:lnL>
                      <a:noFill/>
                    </a:lnL>
                    <a:lnR>
                      <a:noFill/>
                    </a:lnR>
                    <a:lnT>
                      <a:noFill/>
                    </a:lnT>
                    <a:lnB>
                      <a:noFill/>
                    </a:lnB>
                    <a:solidFill>
                      <a:srgbClr val="FFFFFF"/>
                    </a:solidFill>
                  </a:tcPr>
                </a:tc>
                <a:tc>
                  <a:txBody>
                    <a:bodyPr/>
                    <a:lstStyle/>
                    <a:p>
                      <a:pPr algn="ctr"/>
                      <a:r>
                        <a:rPr lang="en-US" dirty="0">
                          <a:effectLst/>
                        </a:rPr>
                        <a:t>v</a:t>
                      </a:r>
                    </a:p>
                  </a:txBody>
                  <a:tcPr anchor="ctr">
                    <a:lnL>
                      <a:noFill/>
                    </a:lnL>
                    <a:lnR>
                      <a:noFill/>
                    </a:lnR>
                    <a:lnT>
                      <a:noFill/>
                    </a:lnT>
                    <a:lnB>
                      <a:noFill/>
                    </a:lnB>
                    <a:solidFill>
                      <a:srgbClr val="FFFFFF"/>
                    </a:solidFill>
                  </a:tcPr>
                </a:tc>
              </a:tr>
            </a:tbl>
          </a:graphicData>
        </a:graphic>
      </p:graphicFrame>
      <p:sp>
        <p:nvSpPr>
          <p:cNvPr id="5" name="Rectangle 1"/>
          <p:cNvSpPr>
            <a:spLocks noChangeArrowheads="1"/>
          </p:cNvSpPr>
          <p:nvPr/>
        </p:nvSpPr>
        <p:spPr bwMode="auto">
          <a:xfrm>
            <a:off x="696889" y="20692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459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a:t>
            </a:r>
            <a:r>
              <a:rPr lang="en-US" altLang="zh-CN" dirty="0" smtClean="0"/>
              <a:t>ine</a:t>
            </a:r>
            <a:endParaRPr lang="zh-CN" altLang="en-US" dirty="0"/>
          </a:p>
        </p:txBody>
      </p:sp>
      <p:sp>
        <p:nvSpPr>
          <p:cNvPr id="3" name="内容占位符 2"/>
          <p:cNvSpPr>
            <a:spLocks noGrp="1"/>
          </p:cNvSpPr>
          <p:nvPr>
            <p:ph idx="1"/>
          </p:nvPr>
        </p:nvSpPr>
        <p:spPr/>
        <p:txBody>
          <a:bodyPr/>
          <a:lstStyle/>
          <a:p>
            <a:r>
              <a:rPr lang="en-US" altLang="zh-CN" sz="2400" dirty="0">
                <a:solidFill>
                  <a:schemeClr val="bg1">
                    <a:lumMod val="85000"/>
                  </a:schemeClr>
                </a:solidFill>
              </a:rPr>
              <a:t>Deep Learning Basics</a:t>
            </a:r>
          </a:p>
          <a:p>
            <a:r>
              <a:rPr lang="en-US" altLang="zh-CN" sz="2400" dirty="0" smtClean="0">
                <a:solidFill>
                  <a:schemeClr val="bg1">
                    <a:lumMod val="85000"/>
                  </a:schemeClr>
                </a:solidFill>
              </a:rPr>
              <a:t>The state-of-art frameworks</a:t>
            </a:r>
          </a:p>
          <a:p>
            <a:r>
              <a:rPr lang="en-US" altLang="zh-CN" sz="2400" dirty="0"/>
              <a:t>GPU Acceleration &amp;&amp; </a:t>
            </a:r>
            <a:r>
              <a:rPr lang="en-US" altLang="zh-CN" sz="2400" dirty="0" err="1"/>
              <a:t>Tensorflow</a:t>
            </a:r>
            <a:endParaRPr lang="en-US" altLang="zh-CN" sz="2400" dirty="0"/>
          </a:p>
          <a:p>
            <a:r>
              <a:rPr lang="en-US" altLang="zh-CN" sz="2400" dirty="0">
                <a:solidFill>
                  <a:schemeClr val="bg1">
                    <a:lumMod val="85000"/>
                  </a:schemeClr>
                </a:solidFill>
              </a:rPr>
              <a:t>Parameter Server &amp;&amp; </a:t>
            </a:r>
            <a:r>
              <a:rPr lang="en-US" altLang="zh-CN" sz="2400" dirty="0" err="1">
                <a:solidFill>
                  <a:schemeClr val="bg1">
                    <a:lumMod val="85000"/>
                  </a:schemeClr>
                </a:solidFill>
              </a:rPr>
              <a:t>MXNet</a:t>
            </a:r>
            <a:endParaRPr lang="en-US" altLang="zh-CN" sz="2400" dirty="0">
              <a:solidFill>
                <a:schemeClr val="bg1">
                  <a:lumMod val="85000"/>
                </a:schemeClr>
              </a:solidFill>
            </a:endParaRPr>
          </a:p>
          <a:p>
            <a:endParaRPr lang="zh-CN" altLang="en-US" dirty="0">
              <a:solidFill>
                <a:schemeClr val="bg1">
                  <a:lumMod val="85000"/>
                </a:schemeClr>
              </a:solidFill>
            </a:endParaRPr>
          </a:p>
        </p:txBody>
      </p:sp>
    </p:spTree>
    <p:extLst>
      <p:ext uri="{BB962C8B-B14F-4D97-AF65-F5344CB8AC3E}">
        <p14:creationId xmlns:p14="http://schemas.microsoft.com/office/powerpoint/2010/main" val="3838305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GPU</a:t>
            </a:r>
            <a:endParaRPr lang="zh-CN" altLang="en-US" dirty="0"/>
          </a:p>
        </p:txBody>
      </p:sp>
      <p:pic>
        <p:nvPicPr>
          <p:cNvPr id="4" name="图片 3"/>
          <p:cNvPicPr>
            <a:picLocks noChangeAspect="1"/>
          </p:cNvPicPr>
          <p:nvPr/>
        </p:nvPicPr>
        <p:blipFill>
          <a:blip r:embed="rId2"/>
          <a:stretch>
            <a:fillRect/>
          </a:stretch>
        </p:blipFill>
        <p:spPr>
          <a:xfrm>
            <a:off x="838200" y="2599219"/>
            <a:ext cx="3438431" cy="1965636"/>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pic>
        <p:nvPicPr>
          <p:cNvPr id="5" name="图片 4"/>
          <p:cNvPicPr>
            <a:picLocks noChangeAspect="1"/>
          </p:cNvPicPr>
          <p:nvPr/>
        </p:nvPicPr>
        <p:blipFill rotWithShape="1">
          <a:blip r:embed="rId3"/>
          <a:srcRect l="3786" r="9408"/>
          <a:stretch/>
        </p:blipFill>
        <p:spPr>
          <a:xfrm>
            <a:off x="4689715" y="2599219"/>
            <a:ext cx="3438525" cy="1938551"/>
          </a:xfrm>
          <a:prstGeom prst="rect">
            <a:avLst/>
          </a:prstGeom>
          <a:ln w="38100" cap="sq">
            <a:solidFill>
              <a:schemeClr val="bg1">
                <a:lumMod val="95000"/>
              </a:schemeClr>
            </a:solidFill>
            <a:prstDash val="solid"/>
            <a:miter lim="800000"/>
          </a:ln>
          <a:effectLst>
            <a:outerShdw blurRad="50800" dist="38100" dir="2700000" algn="tl" rotWithShape="0">
              <a:srgbClr val="000000">
                <a:alpha val="43000"/>
              </a:srgbClr>
            </a:outerShdw>
          </a:effectLst>
        </p:spPr>
      </p:pic>
      <p:sp>
        <p:nvSpPr>
          <p:cNvPr id="6" name="文本框 5"/>
          <p:cNvSpPr txBox="1"/>
          <p:nvPr/>
        </p:nvSpPr>
        <p:spPr>
          <a:xfrm>
            <a:off x="2270317" y="4657457"/>
            <a:ext cx="574196" cy="369332"/>
          </a:xfrm>
          <a:prstGeom prst="rect">
            <a:avLst/>
          </a:prstGeom>
          <a:noFill/>
        </p:spPr>
        <p:txBody>
          <a:bodyPr wrap="none" rtlCol="0">
            <a:spAutoFit/>
          </a:bodyPr>
          <a:lstStyle/>
          <a:p>
            <a:r>
              <a:rPr lang="en-US" altLang="zh-CN" dirty="0" smtClean="0"/>
              <a:t>CPU</a:t>
            </a:r>
            <a:endParaRPr lang="zh-CN" altLang="en-US" dirty="0"/>
          </a:p>
        </p:txBody>
      </p:sp>
      <p:sp>
        <p:nvSpPr>
          <p:cNvPr id="7" name="文本框 6"/>
          <p:cNvSpPr txBox="1"/>
          <p:nvPr/>
        </p:nvSpPr>
        <p:spPr>
          <a:xfrm>
            <a:off x="6121879" y="4657457"/>
            <a:ext cx="596638" cy="369332"/>
          </a:xfrm>
          <a:prstGeom prst="rect">
            <a:avLst/>
          </a:prstGeom>
          <a:noFill/>
        </p:spPr>
        <p:txBody>
          <a:bodyPr wrap="none" rtlCol="0">
            <a:spAutoFit/>
          </a:bodyPr>
          <a:lstStyle/>
          <a:p>
            <a:r>
              <a:rPr lang="en-US" altLang="zh-CN" dirty="0"/>
              <a:t>G</a:t>
            </a:r>
            <a:r>
              <a:rPr lang="en-US" altLang="zh-CN" dirty="0" smtClean="0"/>
              <a:t>PU</a:t>
            </a:r>
            <a:endParaRPr lang="zh-CN" altLang="en-US" dirty="0"/>
          </a:p>
        </p:txBody>
      </p:sp>
    </p:spTree>
    <p:extLst>
      <p:ext uri="{BB962C8B-B14F-4D97-AF65-F5344CB8AC3E}">
        <p14:creationId xmlns:p14="http://schemas.microsoft.com/office/powerpoint/2010/main" val="397299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a:t>
            </a:r>
            <a:r>
              <a:rPr lang="en-US" altLang="zh-CN" dirty="0" smtClean="0"/>
              <a:t>utline</a:t>
            </a:r>
            <a:endParaRPr lang="zh-CN" altLang="en-US" dirty="0"/>
          </a:p>
        </p:txBody>
      </p:sp>
      <p:sp>
        <p:nvSpPr>
          <p:cNvPr id="3" name="内容占位符 2"/>
          <p:cNvSpPr>
            <a:spLocks noGrp="1"/>
          </p:cNvSpPr>
          <p:nvPr>
            <p:ph idx="1"/>
          </p:nvPr>
        </p:nvSpPr>
        <p:spPr/>
        <p:txBody>
          <a:bodyPr/>
          <a:lstStyle/>
          <a:p>
            <a:r>
              <a:rPr lang="en-US" altLang="zh-CN" sz="2400" dirty="0" smtClean="0"/>
              <a:t>Deep Learning Basics</a:t>
            </a:r>
          </a:p>
          <a:p>
            <a:r>
              <a:rPr lang="en-US" altLang="zh-CN" sz="2400" dirty="0"/>
              <a:t>The state-of-art frameworks</a:t>
            </a:r>
          </a:p>
          <a:p>
            <a:r>
              <a:rPr lang="en-US" altLang="zh-CN" sz="2400" dirty="0" smtClean="0"/>
              <a:t>GPU </a:t>
            </a:r>
            <a:r>
              <a:rPr lang="en-US" altLang="zh-CN" sz="2400" dirty="0"/>
              <a:t>Acceleration &amp;&amp; </a:t>
            </a:r>
            <a:r>
              <a:rPr lang="en-US" altLang="zh-CN" sz="2400" dirty="0" err="1"/>
              <a:t>Tensorflow</a:t>
            </a:r>
            <a:endParaRPr lang="en-US" altLang="zh-CN" sz="2400" dirty="0"/>
          </a:p>
          <a:p>
            <a:r>
              <a:rPr lang="en-US" altLang="zh-CN" sz="2400" dirty="0" smtClean="0"/>
              <a:t>Parameter </a:t>
            </a:r>
            <a:r>
              <a:rPr lang="en-US" altLang="zh-CN" sz="2400" dirty="0"/>
              <a:t>Server</a:t>
            </a:r>
            <a:r>
              <a:rPr lang="en-US" altLang="zh-CN" sz="2400" dirty="0" smtClean="0"/>
              <a:t> &amp;&amp; </a:t>
            </a:r>
            <a:r>
              <a:rPr lang="en-US" altLang="zh-CN" sz="2400" dirty="0" err="1"/>
              <a:t>MXNet</a:t>
            </a:r>
            <a:endParaRPr lang="en-US" altLang="zh-CN" sz="2400" dirty="0"/>
          </a:p>
          <a:p>
            <a:endParaRPr lang="zh-CN" altLang="en-US" dirty="0">
              <a:solidFill>
                <a:schemeClr val="bg1">
                  <a:lumMod val="85000"/>
                </a:schemeClr>
              </a:solidFill>
            </a:endParaRPr>
          </a:p>
        </p:txBody>
      </p:sp>
    </p:spTree>
    <p:extLst>
      <p:ext uri="{BB962C8B-B14F-4D97-AF65-F5344CB8AC3E}">
        <p14:creationId xmlns:p14="http://schemas.microsoft.com/office/powerpoint/2010/main" val="3480962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GPU Acceleration works</a:t>
            </a:r>
            <a:endParaRPr lang="zh-CN" altLang="en-US" dirty="0"/>
          </a:p>
        </p:txBody>
      </p:sp>
      <p:sp>
        <p:nvSpPr>
          <p:cNvPr id="3" name="内容占位符 2"/>
          <p:cNvSpPr>
            <a:spLocks noGrp="1"/>
          </p:cNvSpPr>
          <p:nvPr>
            <p:ph idx="1"/>
          </p:nvPr>
        </p:nvSpPr>
        <p:spPr/>
        <p:txBody>
          <a:bodyPr/>
          <a:lstStyle/>
          <a:p>
            <a:r>
              <a:rPr lang="en-US" altLang="zh-CN" dirty="0" smtClean="0"/>
              <a:t>Cache, local memory: CPU &gt; GPU</a:t>
            </a:r>
          </a:p>
          <a:p>
            <a:r>
              <a:rPr lang="en-US" altLang="zh-CN" dirty="0" smtClean="0"/>
              <a:t>Threads: GPU &gt; CPU</a:t>
            </a:r>
          </a:p>
          <a:p>
            <a:r>
              <a:rPr lang="en-US" altLang="zh-CN" dirty="0" smtClean="0"/>
              <a:t>Registers: GPU &gt; CPU</a:t>
            </a:r>
          </a:p>
          <a:p>
            <a:r>
              <a:rPr lang="en-US" altLang="zh-CN" dirty="0"/>
              <a:t>SIMD </a:t>
            </a:r>
            <a:r>
              <a:rPr lang="en-US" altLang="zh-CN" dirty="0" smtClean="0"/>
              <a:t>Unit: GPU &gt; CPU</a:t>
            </a:r>
          </a:p>
          <a:p>
            <a:pPr lvl="1"/>
            <a:r>
              <a:rPr lang="en-US" altLang="zh-CN" dirty="0" smtClean="0"/>
              <a:t>Single </a:t>
            </a:r>
            <a:r>
              <a:rPr lang="en-US" altLang="zh-CN" dirty="0"/>
              <a:t>Instruction Multiple </a:t>
            </a:r>
            <a:r>
              <a:rPr lang="en-US" altLang="zh-CN" dirty="0" smtClean="0"/>
              <a:t>Data</a:t>
            </a:r>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1181851" y="3652682"/>
            <a:ext cx="5190374" cy="2485460"/>
          </a:xfrm>
          <a:prstGeom prst="rect">
            <a:avLst/>
          </a:prstGeom>
        </p:spPr>
      </p:pic>
      <p:pic>
        <p:nvPicPr>
          <p:cNvPr id="5" name="图片 4"/>
          <p:cNvPicPr>
            <a:picLocks noChangeAspect="1"/>
          </p:cNvPicPr>
          <p:nvPr/>
        </p:nvPicPr>
        <p:blipFill>
          <a:blip r:embed="rId4"/>
          <a:stretch>
            <a:fillRect/>
          </a:stretch>
        </p:blipFill>
        <p:spPr>
          <a:xfrm>
            <a:off x="5241809" y="1581150"/>
            <a:ext cx="3318723" cy="1870786"/>
          </a:xfrm>
          <a:prstGeom prst="rect">
            <a:avLst/>
          </a:prstGeom>
        </p:spPr>
      </p:pic>
    </p:spTree>
    <p:extLst>
      <p:ext uri="{BB962C8B-B14F-4D97-AF65-F5344CB8AC3E}">
        <p14:creationId xmlns:p14="http://schemas.microsoft.com/office/powerpoint/2010/main" val="439599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Use GPU</a:t>
            </a:r>
            <a:endParaRPr lang="zh-CN" altLang="en-US" dirty="0"/>
          </a:p>
        </p:txBody>
      </p:sp>
      <p:sp>
        <p:nvSpPr>
          <p:cNvPr id="3" name="内容占位符 2"/>
          <p:cNvSpPr>
            <a:spLocks noGrp="1"/>
          </p:cNvSpPr>
          <p:nvPr>
            <p:ph idx="1"/>
          </p:nvPr>
        </p:nvSpPr>
        <p:spPr/>
        <p:txBody>
          <a:bodyPr/>
          <a:lstStyle/>
          <a:p>
            <a:r>
              <a:rPr lang="en-US" altLang="zh-CN" dirty="0" smtClean="0"/>
              <a:t>Things that we have to concern about.</a:t>
            </a:r>
            <a:endParaRPr lang="zh-CN" altLang="en-US" dirty="0"/>
          </a:p>
        </p:txBody>
      </p:sp>
      <p:sp>
        <p:nvSpPr>
          <p:cNvPr id="4" name="矩形 3"/>
          <p:cNvSpPr/>
          <p:nvPr/>
        </p:nvSpPr>
        <p:spPr>
          <a:xfrm>
            <a:off x="1267326" y="2833497"/>
            <a:ext cx="3768695" cy="708377"/>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Mathematical expression evaluation</a:t>
            </a:r>
            <a:endParaRPr lang="zh-CN" altLang="en-US" dirty="0">
              <a:solidFill>
                <a:schemeClr val="tx1">
                  <a:lumMod val="85000"/>
                  <a:lumOff val="15000"/>
                </a:schemeClr>
              </a:solidFill>
            </a:endParaRPr>
          </a:p>
        </p:txBody>
      </p:sp>
      <p:sp>
        <p:nvSpPr>
          <p:cNvPr id="5" name="矩形 4"/>
          <p:cNvSpPr/>
          <p:nvPr/>
        </p:nvSpPr>
        <p:spPr>
          <a:xfrm>
            <a:off x="2181807" y="4590223"/>
            <a:ext cx="3768695" cy="708377"/>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Automatic differentiation</a:t>
            </a:r>
            <a:endParaRPr lang="zh-CN" altLang="en-US" dirty="0">
              <a:solidFill>
                <a:schemeClr val="tx1">
                  <a:lumMod val="85000"/>
                  <a:lumOff val="15000"/>
                </a:schemeClr>
              </a:solidFill>
            </a:endParaRPr>
          </a:p>
        </p:txBody>
      </p:sp>
      <p:sp>
        <p:nvSpPr>
          <p:cNvPr id="6" name="矩形 5"/>
          <p:cNvSpPr/>
          <p:nvPr/>
        </p:nvSpPr>
        <p:spPr>
          <a:xfrm>
            <a:off x="1720253" y="3711860"/>
            <a:ext cx="3768695" cy="708377"/>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GPU integration</a:t>
            </a:r>
            <a:endParaRPr lang="zh-CN" altLang="en-US" dirty="0">
              <a:solidFill>
                <a:schemeClr val="tx1">
                  <a:lumMod val="85000"/>
                  <a:lumOff val="15000"/>
                </a:schemeClr>
              </a:solidFill>
            </a:endParaRPr>
          </a:p>
        </p:txBody>
      </p:sp>
      <p:sp>
        <p:nvSpPr>
          <p:cNvPr id="7" name="矩形 6"/>
          <p:cNvSpPr/>
          <p:nvPr/>
        </p:nvSpPr>
        <p:spPr>
          <a:xfrm>
            <a:off x="2591110" y="5468586"/>
            <a:ext cx="3768695" cy="708377"/>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High level interface</a:t>
            </a:r>
            <a:endParaRPr lang="zh-CN" altLang="en-US" dirty="0">
              <a:solidFill>
                <a:schemeClr val="tx1">
                  <a:lumMod val="85000"/>
                  <a:lumOff val="15000"/>
                </a:schemeClr>
              </a:solidFill>
            </a:endParaRPr>
          </a:p>
        </p:txBody>
      </p:sp>
      <p:sp>
        <p:nvSpPr>
          <p:cNvPr id="8" name="矩形 7"/>
          <p:cNvSpPr/>
          <p:nvPr/>
        </p:nvSpPr>
        <p:spPr>
          <a:xfrm>
            <a:off x="835389" y="1955134"/>
            <a:ext cx="3768695" cy="708377"/>
          </a:xfrm>
          <a:prstGeom prst="rect">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Multi-dimensional arrays</a:t>
            </a:r>
            <a:endParaRPr lang="zh-CN" altLang="en-US" dirty="0">
              <a:solidFill>
                <a:schemeClr val="tx1">
                  <a:lumMod val="85000"/>
                  <a:lumOff val="15000"/>
                </a:schemeClr>
              </a:solidFill>
            </a:endParaRPr>
          </a:p>
        </p:txBody>
      </p:sp>
      <p:pic>
        <p:nvPicPr>
          <p:cNvPr id="10" name="图片 9"/>
          <p:cNvPicPr>
            <a:picLocks noChangeAspect="1"/>
          </p:cNvPicPr>
          <p:nvPr/>
        </p:nvPicPr>
        <p:blipFill>
          <a:blip r:embed="rId2"/>
          <a:stretch>
            <a:fillRect/>
          </a:stretch>
        </p:blipFill>
        <p:spPr>
          <a:xfrm>
            <a:off x="4937799" y="1800922"/>
            <a:ext cx="1201743" cy="930382"/>
          </a:xfrm>
          <a:prstGeom prst="rect">
            <a:avLst/>
          </a:prstGeom>
        </p:spPr>
      </p:pic>
      <p:pic>
        <p:nvPicPr>
          <p:cNvPr id="11" name="图片 10"/>
          <p:cNvPicPr>
            <a:picLocks noChangeAspect="1"/>
          </p:cNvPicPr>
          <p:nvPr/>
        </p:nvPicPr>
        <p:blipFill>
          <a:blip r:embed="rId3"/>
          <a:stretch>
            <a:fillRect/>
          </a:stretch>
        </p:blipFill>
        <p:spPr>
          <a:xfrm>
            <a:off x="5145417" y="2913263"/>
            <a:ext cx="3446760" cy="689351"/>
          </a:xfrm>
          <a:prstGeom prst="rect">
            <a:avLst/>
          </a:prstGeom>
        </p:spPr>
      </p:pic>
      <p:pic>
        <p:nvPicPr>
          <p:cNvPr id="13" name="图片 12"/>
          <p:cNvPicPr>
            <a:picLocks noChangeAspect="1"/>
          </p:cNvPicPr>
          <p:nvPr/>
        </p:nvPicPr>
        <p:blipFill>
          <a:blip r:embed="rId4"/>
          <a:stretch>
            <a:fillRect/>
          </a:stretch>
        </p:blipFill>
        <p:spPr>
          <a:xfrm>
            <a:off x="5727546" y="3535680"/>
            <a:ext cx="1214864" cy="984865"/>
          </a:xfrm>
          <a:prstGeom prst="rect">
            <a:avLst/>
          </a:prstGeom>
        </p:spPr>
      </p:pic>
      <p:pic>
        <p:nvPicPr>
          <p:cNvPr id="14" name="图片 13"/>
          <p:cNvPicPr>
            <a:picLocks noChangeAspect="1"/>
          </p:cNvPicPr>
          <p:nvPr/>
        </p:nvPicPr>
        <p:blipFill>
          <a:blip r:embed="rId5"/>
          <a:stretch>
            <a:fillRect/>
          </a:stretch>
        </p:blipFill>
        <p:spPr>
          <a:xfrm>
            <a:off x="6235207" y="4418702"/>
            <a:ext cx="1724450" cy="869321"/>
          </a:xfrm>
          <a:prstGeom prst="rect">
            <a:avLst/>
          </a:prstGeom>
        </p:spPr>
      </p:pic>
      <p:pic>
        <p:nvPicPr>
          <p:cNvPr id="15" name="图片 14"/>
          <p:cNvPicPr>
            <a:picLocks noChangeAspect="1"/>
          </p:cNvPicPr>
          <p:nvPr/>
        </p:nvPicPr>
        <p:blipFill>
          <a:blip r:embed="rId6"/>
          <a:stretch>
            <a:fillRect/>
          </a:stretch>
        </p:blipFill>
        <p:spPr>
          <a:xfrm>
            <a:off x="7363533" y="5578484"/>
            <a:ext cx="623072" cy="593916"/>
          </a:xfrm>
          <a:prstGeom prst="rect">
            <a:avLst/>
          </a:prstGeom>
        </p:spPr>
      </p:pic>
      <p:pic>
        <p:nvPicPr>
          <p:cNvPr id="16" name="图片 15"/>
          <p:cNvPicPr>
            <a:picLocks noChangeAspect="1"/>
          </p:cNvPicPr>
          <p:nvPr/>
        </p:nvPicPr>
        <p:blipFill>
          <a:blip r:embed="rId7"/>
          <a:stretch>
            <a:fillRect/>
          </a:stretch>
        </p:blipFill>
        <p:spPr>
          <a:xfrm>
            <a:off x="6657243" y="5468586"/>
            <a:ext cx="532915" cy="702355"/>
          </a:xfrm>
          <a:prstGeom prst="rect">
            <a:avLst/>
          </a:prstGeom>
        </p:spPr>
      </p:pic>
    </p:spTree>
    <p:extLst>
      <p:ext uri="{BB962C8B-B14F-4D97-AF65-F5344CB8AC3E}">
        <p14:creationId xmlns:p14="http://schemas.microsoft.com/office/powerpoint/2010/main" val="2117821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Multi-dimensional A</a:t>
            </a:r>
            <a:r>
              <a:rPr lang="en-US" altLang="zh-CN" dirty="0" smtClean="0"/>
              <a:t>rrays</a:t>
            </a:r>
            <a:endParaRPr lang="zh-CN" altLang="en-US" dirty="0"/>
          </a:p>
        </p:txBody>
      </p:sp>
      <p:sp>
        <p:nvSpPr>
          <p:cNvPr id="3" name="内容占位符 2"/>
          <p:cNvSpPr>
            <a:spLocks noGrp="1"/>
          </p:cNvSpPr>
          <p:nvPr>
            <p:ph idx="1"/>
          </p:nvPr>
        </p:nvSpPr>
        <p:spPr/>
        <p:txBody>
          <a:bodyPr/>
          <a:lstStyle/>
          <a:p>
            <a:r>
              <a:rPr lang="en-US" altLang="zh-CN" dirty="0"/>
              <a:t>Multi-dimensional </a:t>
            </a:r>
            <a:r>
              <a:rPr lang="en-US" altLang="zh-CN" dirty="0" smtClean="0"/>
              <a:t>arrays</a:t>
            </a:r>
            <a:r>
              <a:rPr lang="zh-CN" altLang="en-US" dirty="0" smtClean="0"/>
              <a:t> </a:t>
            </a:r>
            <a:r>
              <a:rPr lang="en-US" altLang="zh-CN" dirty="0" smtClean="0"/>
              <a:t>or Tensor</a:t>
            </a:r>
          </a:p>
          <a:p>
            <a:pPr lvl="1"/>
            <a:r>
              <a:rPr lang="en-US" altLang="zh-CN" dirty="0"/>
              <a:t>Just as a vector in an n-dimensional space is represented by a one-dimensional array of length n with respect to a given basis, </a:t>
            </a:r>
            <a:r>
              <a:rPr lang="en-US" altLang="zh-CN" b="1" dirty="0">
                <a:solidFill>
                  <a:srgbClr val="C00000"/>
                </a:solidFill>
              </a:rPr>
              <a:t>any tensor with respect to a basis is represented by a multidimensional array</a:t>
            </a:r>
            <a:r>
              <a:rPr lang="en-US" altLang="zh-CN" dirty="0" smtClean="0"/>
              <a:t>.</a:t>
            </a:r>
          </a:p>
          <a:p>
            <a:pPr lvl="1"/>
            <a:r>
              <a:rPr lang="en-US" altLang="zh-CN" dirty="0" smtClean="0"/>
              <a:t>A </a:t>
            </a:r>
            <a:r>
              <a:rPr lang="en-US" altLang="zh-CN" dirty="0"/>
              <a:t>linear operator is represented </a:t>
            </a:r>
            <a:r>
              <a:rPr lang="en-US" altLang="zh-CN" dirty="0" smtClean="0"/>
              <a:t>as </a:t>
            </a:r>
            <a:r>
              <a:rPr lang="en-US" altLang="zh-CN" dirty="0"/>
              <a:t>a </a:t>
            </a:r>
            <a:r>
              <a:rPr lang="en-US" altLang="zh-CN" dirty="0" smtClean="0"/>
              <a:t>square </a:t>
            </a:r>
            <a:r>
              <a:rPr lang="en-US" altLang="zh-CN" dirty="0"/>
              <a:t>n × n </a:t>
            </a:r>
            <a:r>
              <a:rPr lang="en-US" altLang="zh-CN" dirty="0" smtClean="0"/>
              <a:t>array.</a:t>
            </a:r>
          </a:p>
          <a:p>
            <a:pPr lvl="1"/>
            <a:r>
              <a:rPr lang="en-US" altLang="zh-CN" dirty="0"/>
              <a:t>The numbers in the multidimensional array are known as the </a:t>
            </a:r>
            <a:r>
              <a:rPr lang="en-US" altLang="zh-CN" b="1" dirty="0">
                <a:solidFill>
                  <a:srgbClr val="C00000"/>
                </a:solidFill>
              </a:rPr>
              <a:t>scalar components</a:t>
            </a:r>
            <a:r>
              <a:rPr lang="en-US" altLang="zh-CN" dirty="0"/>
              <a:t> of the tensor or simply its </a:t>
            </a:r>
            <a:r>
              <a:rPr lang="en-US" altLang="zh-CN" b="1" dirty="0">
                <a:solidFill>
                  <a:srgbClr val="C00000"/>
                </a:solidFill>
              </a:rPr>
              <a:t>components</a:t>
            </a:r>
            <a:r>
              <a:rPr lang="en-US" altLang="zh-CN" dirty="0" smtClean="0"/>
              <a:t>.</a:t>
            </a:r>
          </a:p>
          <a:p>
            <a:r>
              <a:rPr lang="en-US" altLang="zh-CN" dirty="0" err="1" smtClean="0"/>
              <a:t>Numpy</a:t>
            </a:r>
            <a:endParaRPr lang="en-US" altLang="zh-CN" dirty="0"/>
          </a:p>
        </p:txBody>
      </p:sp>
    </p:spTree>
    <p:extLst>
      <p:ext uri="{BB962C8B-B14F-4D97-AF65-F5344CB8AC3E}">
        <p14:creationId xmlns:p14="http://schemas.microsoft.com/office/powerpoint/2010/main" val="25771776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Tensor</a:t>
            </a:r>
            <a:endParaRPr lang="zh-CN" altLang="en-US" dirty="0"/>
          </a:p>
        </p:txBody>
      </p:sp>
      <p:grpSp>
        <p:nvGrpSpPr>
          <p:cNvPr id="4" name="组合 3"/>
          <p:cNvGrpSpPr/>
          <p:nvPr/>
        </p:nvGrpSpPr>
        <p:grpSpPr>
          <a:xfrm>
            <a:off x="741931" y="1665160"/>
            <a:ext cx="4314269" cy="360000"/>
            <a:chOff x="263843" y="2170633"/>
            <a:chExt cx="4314269" cy="360000"/>
          </a:xfrm>
        </p:grpSpPr>
        <p:sp>
          <p:nvSpPr>
            <p:cNvPr id="5" name="矩形 4"/>
            <p:cNvSpPr/>
            <p:nvPr/>
          </p:nvSpPr>
          <p:spPr>
            <a:xfrm>
              <a:off x="623843"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983843"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343843"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703843"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05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5</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41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277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313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8</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49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9</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385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4218112"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263843" y="2170633"/>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772265" y="2562881"/>
            <a:ext cx="1440000" cy="1080000"/>
            <a:chOff x="5510168" y="2706927"/>
            <a:chExt cx="1440000" cy="1080000"/>
          </a:xfrm>
        </p:grpSpPr>
        <p:sp>
          <p:nvSpPr>
            <p:cNvPr id="18" name="矩形 17"/>
            <p:cNvSpPr/>
            <p:nvPr/>
          </p:nvSpPr>
          <p:spPr>
            <a:xfrm>
              <a:off x="551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87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623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59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551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87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623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659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551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587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23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59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921931" y="4510312"/>
            <a:ext cx="2286852" cy="1474848"/>
            <a:chOff x="741931" y="4134297"/>
            <a:chExt cx="2286852" cy="1474848"/>
          </a:xfrm>
        </p:grpSpPr>
        <p:grpSp>
          <p:nvGrpSpPr>
            <p:cNvPr id="31" name="组合 30"/>
            <p:cNvGrpSpPr/>
            <p:nvPr/>
          </p:nvGrpSpPr>
          <p:grpSpPr>
            <a:xfrm>
              <a:off x="741931" y="4529145"/>
              <a:ext cx="1926852" cy="1080000"/>
              <a:chOff x="5510168" y="2706927"/>
              <a:chExt cx="1440000" cy="1080000"/>
            </a:xfrm>
          </p:grpSpPr>
          <p:sp>
            <p:nvSpPr>
              <p:cNvPr id="58" name="矩形 57"/>
              <p:cNvSpPr/>
              <p:nvPr/>
            </p:nvSpPr>
            <p:spPr>
              <a:xfrm>
                <a:off x="551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0, 0, 0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矩形 58"/>
              <p:cNvSpPr/>
              <p:nvPr/>
            </p:nvSpPr>
            <p:spPr>
              <a:xfrm>
                <a:off x="587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623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6590168" y="270692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551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587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623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6590168" y="306692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551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587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623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9" name="矩形 68"/>
              <p:cNvSpPr/>
              <p:nvPr/>
            </p:nvSpPr>
            <p:spPr>
              <a:xfrm>
                <a:off x="6590168" y="342692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0, </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921931" y="4349145"/>
              <a:ext cx="1926852" cy="1080000"/>
              <a:chOff x="1091061" y="3015526"/>
              <a:chExt cx="1926852" cy="1080000"/>
            </a:xfrm>
          </p:grpSpPr>
          <p:sp>
            <p:nvSpPr>
              <p:cNvPr id="46" name="矩形 45"/>
              <p:cNvSpPr/>
              <p:nvPr/>
            </p:nvSpPr>
            <p:spPr>
              <a:xfrm>
                <a:off x="1091061" y="3015526"/>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 0,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572774" y="3015526"/>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1, 0, 1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2054487" y="3015526"/>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1, 0, 2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536200" y="3015526"/>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1, 0, 3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1091061" y="3375526"/>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1572774" y="3375526"/>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2054487" y="3375526"/>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矩形 52"/>
              <p:cNvSpPr/>
              <p:nvPr/>
            </p:nvSpPr>
            <p:spPr>
              <a:xfrm>
                <a:off x="2536200" y="3375526"/>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1, 1, 3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1091061" y="3735526"/>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1572774" y="3735526"/>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2054487" y="3735526"/>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2536200" y="3735526"/>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1, 2, 3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101931" y="4134297"/>
              <a:ext cx="1926852" cy="1080000"/>
              <a:chOff x="3372774" y="4273054"/>
              <a:chExt cx="1926852" cy="1080000"/>
            </a:xfrm>
          </p:grpSpPr>
          <p:sp>
            <p:nvSpPr>
              <p:cNvPr id="34" name="矩形 33"/>
              <p:cNvSpPr/>
              <p:nvPr/>
            </p:nvSpPr>
            <p:spPr>
              <a:xfrm>
                <a:off x="3372774" y="4273054"/>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2, 0, 0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3854487" y="4273054"/>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 0,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336200" y="4273054"/>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 0,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4817913" y="4273054"/>
                <a:ext cx="481713" cy="360000"/>
              </a:xfrm>
              <a:prstGeom prst="rect">
                <a:avLst/>
              </a:prstGeom>
              <a:solidFill>
                <a:schemeClr val="accent1">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2, 0, 3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3372774" y="4633054"/>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 1,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3854487" y="4633054"/>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 1,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4336200" y="4633054"/>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2, 1, 2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4817913" y="4633054"/>
                <a:ext cx="481713" cy="360000"/>
              </a:xfrm>
              <a:prstGeom prst="rect">
                <a:avLst/>
              </a:prstGeom>
              <a:solidFill>
                <a:schemeClr val="accent2">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2, 1, 3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3372774" y="4993054"/>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2, 2, 0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3854487" y="4993054"/>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2, 2, 1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4336200" y="4993054"/>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2, 2, 2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4817913" y="4993054"/>
                <a:ext cx="481713" cy="360000"/>
              </a:xfrm>
              <a:prstGeom prst="rect">
                <a:avLst/>
              </a:prstGeom>
              <a:solidFill>
                <a:schemeClr val="accent6">
                  <a:lumMod val="20000"/>
                  <a:lumOff val="80000"/>
                  <a:alpha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2, 2, 3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70" name="组合 69"/>
          <p:cNvGrpSpPr/>
          <p:nvPr/>
        </p:nvGrpSpPr>
        <p:grpSpPr>
          <a:xfrm>
            <a:off x="759284" y="3447736"/>
            <a:ext cx="4314269" cy="360000"/>
            <a:chOff x="802335" y="3251757"/>
            <a:chExt cx="4314269" cy="360000"/>
          </a:xfrm>
        </p:grpSpPr>
        <p:sp>
          <p:nvSpPr>
            <p:cNvPr id="71" name="矩形 70"/>
            <p:cNvSpPr/>
            <p:nvPr/>
          </p:nvSpPr>
          <p:spPr>
            <a:xfrm>
              <a:off x="1162335" y="325175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1522335" y="325175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1882335" y="325175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2242335" y="325175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矩形 74"/>
            <p:cNvSpPr/>
            <p:nvPr/>
          </p:nvSpPr>
          <p:spPr>
            <a:xfrm>
              <a:off x="2596604" y="325175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5</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2956604" y="325175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6</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3316604" y="3251757"/>
              <a:ext cx="360000" cy="360000"/>
            </a:xfrm>
            <a:prstGeom prst="rect">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7</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3676604" y="325175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8</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4036604" y="325175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9</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4396604" y="325175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4756604" y="3251757"/>
              <a:ext cx="360000" cy="360000"/>
            </a:xfrm>
            <a:prstGeom prst="rect">
              <a:avLst/>
            </a:prstGeom>
            <a:solidFill>
              <a:schemeClr val="accent6">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11</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2" name="矩形 81"/>
            <p:cNvSpPr/>
            <p:nvPr/>
          </p:nvSpPr>
          <p:spPr>
            <a:xfrm>
              <a:off x="802335" y="3251757"/>
              <a:ext cx="360000" cy="360000"/>
            </a:xfrm>
            <a:prstGeom prst="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tx1">
                      <a:lumMod val="85000"/>
                      <a:lumOff val="15000"/>
                    </a:schemeClr>
                  </a:solidFill>
                  <a:latin typeface="微软雅黑" panose="020B0503020204020204" pitchFamily="34" charset="-122"/>
                  <a:ea typeface="微软雅黑" panose="020B0503020204020204" pitchFamily="34" charset="-122"/>
                </a:rPr>
                <a:t>0</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83" name="直接箭头连接符 82"/>
          <p:cNvCxnSpPr>
            <a:stCxn id="18" idx="1"/>
            <a:endCxn id="82" idx="1"/>
          </p:cNvCxnSpPr>
          <p:nvPr/>
        </p:nvCxnSpPr>
        <p:spPr>
          <a:xfrm flipH="1">
            <a:off x="759284" y="2742881"/>
            <a:ext cx="5012981" cy="884855"/>
          </a:xfrm>
          <a:prstGeom prst="straightConnector1">
            <a:avLst/>
          </a:prstGeom>
          <a:ln w="12700">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22" idx="1"/>
            <a:endCxn id="73" idx="3"/>
          </p:cNvCxnSpPr>
          <p:nvPr/>
        </p:nvCxnSpPr>
        <p:spPr>
          <a:xfrm flipH="1">
            <a:off x="2199284" y="3102881"/>
            <a:ext cx="3572981" cy="524855"/>
          </a:xfrm>
          <a:prstGeom prst="straightConnector1">
            <a:avLst/>
          </a:prstGeom>
          <a:ln w="12700">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26" idx="1"/>
            <a:endCxn id="78" idx="1"/>
          </p:cNvCxnSpPr>
          <p:nvPr/>
        </p:nvCxnSpPr>
        <p:spPr>
          <a:xfrm flipH="1">
            <a:off x="3633553" y="3462881"/>
            <a:ext cx="2138712" cy="164855"/>
          </a:xfrm>
          <a:prstGeom prst="straightConnector1">
            <a:avLst/>
          </a:prstGeom>
          <a:ln w="12700">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7" name="矩形标注 86"/>
          <p:cNvSpPr/>
          <p:nvPr/>
        </p:nvSpPr>
        <p:spPr>
          <a:xfrm>
            <a:off x="5694848" y="1529697"/>
            <a:ext cx="1962184" cy="688329"/>
          </a:xfrm>
          <a:prstGeom prst="wedgeRectCallout">
            <a:avLst>
              <a:gd name="adj1" fmla="val -65561"/>
              <a:gd name="adj2" fmla="val -16684"/>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Tensor (</a:t>
            </a:r>
            <a:r>
              <a:rPr lang="en-US" altLang="zh-CN" b="1" dirty="0" smtClean="0">
                <a:solidFill>
                  <a:srgbClr val="C00000"/>
                </a:solidFill>
              </a:rPr>
              <a:t>vector</a:t>
            </a:r>
            <a:r>
              <a:rPr lang="en-US" altLang="zh-CN" dirty="0" smtClean="0">
                <a:solidFill>
                  <a:schemeClr val="tx1">
                    <a:lumMod val="85000"/>
                    <a:lumOff val="15000"/>
                  </a:schemeClr>
                </a:solidFill>
              </a:rPr>
              <a:t>) with shape [12]</a:t>
            </a:r>
            <a:endParaRPr lang="zh-CN" altLang="en-US" dirty="0">
              <a:solidFill>
                <a:schemeClr val="tx1">
                  <a:lumMod val="85000"/>
                  <a:lumOff val="15000"/>
                </a:schemeClr>
              </a:solidFill>
            </a:endParaRPr>
          </a:p>
        </p:txBody>
      </p:sp>
      <p:sp>
        <p:nvSpPr>
          <p:cNvPr id="88" name="矩形标注 87"/>
          <p:cNvSpPr/>
          <p:nvPr/>
        </p:nvSpPr>
        <p:spPr>
          <a:xfrm>
            <a:off x="6231173" y="3934281"/>
            <a:ext cx="1962184" cy="688329"/>
          </a:xfrm>
          <a:prstGeom prst="wedgeRectCallout">
            <a:avLst>
              <a:gd name="adj1" fmla="val -26364"/>
              <a:gd name="adj2" fmla="val -76277"/>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Tensor (</a:t>
            </a:r>
            <a:r>
              <a:rPr lang="en-US" altLang="zh-CN" b="1" dirty="0" smtClean="0">
                <a:solidFill>
                  <a:srgbClr val="C00000"/>
                </a:solidFill>
              </a:rPr>
              <a:t>matrix</a:t>
            </a:r>
            <a:r>
              <a:rPr lang="en-US" altLang="zh-CN" dirty="0" smtClean="0">
                <a:solidFill>
                  <a:schemeClr val="tx1">
                    <a:lumMod val="85000"/>
                    <a:lumOff val="15000"/>
                  </a:schemeClr>
                </a:solidFill>
              </a:rPr>
              <a:t>) with shape [3, 4]</a:t>
            </a:r>
            <a:endParaRPr lang="zh-CN" altLang="en-US" dirty="0">
              <a:solidFill>
                <a:schemeClr val="tx1">
                  <a:lumMod val="85000"/>
                  <a:lumOff val="15000"/>
                </a:schemeClr>
              </a:solidFill>
            </a:endParaRPr>
          </a:p>
        </p:txBody>
      </p:sp>
      <p:sp>
        <p:nvSpPr>
          <p:cNvPr id="89" name="矩形标注 88"/>
          <p:cNvSpPr/>
          <p:nvPr/>
        </p:nvSpPr>
        <p:spPr>
          <a:xfrm>
            <a:off x="3707027" y="5003874"/>
            <a:ext cx="3736360" cy="1072186"/>
          </a:xfrm>
          <a:prstGeom prst="wedgeRectCallout">
            <a:avLst>
              <a:gd name="adj1" fmla="val -59799"/>
              <a:gd name="adj2" fmla="val -29612"/>
            </a:avLst>
          </a:prstGeom>
          <a:ln w="1905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solidFill>
                  <a:schemeClr val="tx1">
                    <a:lumMod val="85000"/>
                    <a:lumOff val="15000"/>
                  </a:schemeClr>
                </a:solidFill>
              </a:rPr>
              <a:t>Tensor with shape [3, 3, 4]</a:t>
            </a:r>
          </a:p>
          <a:p>
            <a:pPr algn="ctr"/>
            <a:r>
              <a:rPr lang="en-US" altLang="zh-CN" dirty="0" smtClean="0">
                <a:solidFill>
                  <a:schemeClr val="tx1">
                    <a:lumMod val="85000"/>
                    <a:lumOff val="15000"/>
                  </a:schemeClr>
                </a:solidFill>
              </a:rPr>
              <a:t>The tensor has </a:t>
            </a:r>
            <a:r>
              <a:rPr lang="en-US" altLang="zh-CN" b="1" dirty="0" smtClean="0">
                <a:solidFill>
                  <a:srgbClr val="C00000"/>
                </a:solidFill>
              </a:rPr>
              <a:t>3 layers</a:t>
            </a:r>
            <a:r>
              <a:rPr lang="en-US" altLang="zh-CN" dirty="0" smtClean="0">
                <a:solidFill>
                  <a:schemeClr val="tx1">
                    <a:lumMod val="85000"/>
                    <a:lumOff val="15000"/>
                  </a:schemeClr>
                </a:solidFill>
              </a:rPr>
              <a:t>, </a:t>
            </a:r>
            <a:r>
              <a:rPr lang="en-US" altLang="zh-CN" b="1" dirty="0" smtClean="0">
                <a:solidFill>
                  <a:srgbClr val="C00000"/>
                </a:solidFill>
              </a:rPr>
              <a:t>3 rows </a:t>
            </a:r>
            <a:r>
              <a:rPr lang="en-US" altLang="zh-CN" dirty="0" smtClean="0">
                <a:solidFill>
                  <a:schemeClr val="tx1">
                    <a:lumMod val="85000"/>
                    <a:lumOff val="15000"/>
                  </a:schemeClr>
                </a:solidFill>
              </a:rPr>
              <a:t>in each layer, </a:t>
            </a:r>
            <a:r>
              <a:rPr lang="en-US" altLang="zh-CN" b="1" dirty="0" smtClean="0">
                <a:solidFill>
                  <a:srgbClr val="C00000"/>
                </a:solidFill>
              </a:rPr>
              <a:t>4 columns </a:t>
            </a:r>
            <a:r>
              <a:rPr lang="en-US" altLang="zh-CN" dirty="0" smtClean="0">
                <a:solidFill>
                  <a:schemeClr val="tx1">
                    <a:lumMod val="85000"/>
                    <a:lumOff val="15000"/>
                  </a:schemeClr>
                </a:solidFill>
              </a:rPr>
              <a:t>in each row.</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1435613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Tensor Operations</a:t>
            </a:r>
            <a:endParaRPr lang="zh-CN" altLang="en-US" dirty="0"/>
          </a:p>
        </p:txBody>
      </p:sp>
      <p:sp>
        <p:nvSpPr>
          <p:cNvPr id="3" name="内容占位符 2"/>
          <p:cNvSpPr>
            <a:spLocks noGrp="1"/>
          </p:cNvSpPr>
          <p:nvPr>
            <p:ph idx="1"/>
          </p:nvPr>
        </p:nvSpPr>
        <p:spPr/>
        <p:txBody>
          <a:bodyPr/>
          <a:lstStyle/>
          <a:p>
            <a:r>
              <a:rPr lang="en-US" altLang="zh-CN" dirty="0" smtClean="0"/>
              <a:t>Basic operations</a:t>
            </a:r>
          </a:p>
          <a:p>
            <a:endParaRPr lang="en-US" altLang="zh-CN" dirty="0"/>
          </a:p>
          <a:p>
            <a:endParaRPr lang="en-US" altLang="zh-CN" dirty="0" smtClean="0"/>
          </a:p>
          <a:p>
            <a:r>
              <a:rPr lang="en-US" altLang="zh-CN" dirty="0" smtClean="0"/>
              <a:t>Element-wise operations</a:t>
            </a:r>
          </a:p>
          <a:p>
            <a:endParaRPr lang="en-US" altLang="zh-CN" dirty="0" smtClean="0"/>
          </a:p>
          <a:p>
            <a:endParaRPr lang="en-US" altLang="zh-CN" dirty="0"/>
          </a:p>
          <a:p>
            <a:r>
              <a:rPr lang="en-US" altLang="zh-CN" dirty="0"/>
              <a:t>Liner algebra</a:t>
            </a:r>
            <a:endParaRPr lang="en-US" altLang="zh-CN" dirty="0" smtClean="0"/>
          </a:p>
        </p:txBody>
      </p:sp>
      <mc:AlternateContent xmlns:mc="http://schemas.openxmlformats.org/markup-compatibility/2006" xmlns:a14="http://schemas.microsoft.com/office/drawing/2010/main">
        <mc:Choice Requires="a14">
          <p:sp>
            <p:nvSpPr>
              <p:cNvPr id="4" name="文本框 3"/>
              <p:cNvSpPr txBox="1"/>
              <p:nvPr/>
            </p:nvSpPr>
            <p:spPr>
              <a:xfrm>
                <a:off x="1457058" y="2165098"/>
                <a:ext cx="10147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1+1=2</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457058" y="2165098"/>
                <a:ext cx="1014701" cy="276999"/>
              </a:xfrm>
              <a:prstGeom prst="rect">
                <a:avLst/>
              </a:prstGeom>
              <a:blipFill rotWithShape="0">
                <a:blip r:embed="rId2"/>
                <a:stretch>
                  <a:fillRect l="-4819" r="-5422"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899730" y="2069848"/>
                <a:ext cx="2793392"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12</m:t>
                                </m:r>
                              </m:e>
                            </m:mr>
                            <m:mr>
                              <m:e>
                                <m:r>
                                  <a:rPr lang="en-US" altLang="zh-CN" b="0" i="1" smtClean="0">
                                    <a:latin typeface="Cambria Math" panose="02040503050406030204" pitchFamily="18" charset="0"/>
                                  </a:rPr>
                                  <m:t>21</m:t>
                                </m:r>
                              </m:e>
                              <m:e>
                                <m:r>
                                  <a:rPr lang="en-US" altLang="zh-CN" b="0" i="1" smtClean="0">
                                    <a:latin typeface="Cambria Math" panose="02040503050406030204" pitchFamily="18" charset="0"/>
                                  </a:rPr>
                                  <m:t>32</m:t>
                                </m:r>
                              </m:e>
                            </m:mr>
                          </m:m>
                        </m:e>
                      </m:d>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899730" y="2069848"/>
                <a:ext cx="2793392" cy="46750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112928" y="3539310"/>
                <a:ext cx="2366995"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0</m:t>
                                        </m:r>
                                      </m:e>
                                      <m:e>
                                        <m:r>
                                          <a:rPr lang="en-US" altLang="zh-CN" b="0" i="1" smtClean="0">
                                            <a:latin typeface="Cambria Math" panose="02040503050406030204" pitchFamily="18" charset="0"/>
                                          </a:rPr>
                                          <m:t>1</m:t>
                                        </m:r>
                                      </m:e>
                                    </m:mr>
                                  </m:m>
                                </m:e>
                              </m:d>
                            </m:e>
                          </m:d>
                        </m:e>
                      </m:fun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𝑒</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𝑒</m:t>
                                </m:r>
                              </m:e>
                            </m:mr>
                          </m:m>
                        </m:e>
                      </m:d>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112928" y="3539310"/>
                <a:ext cx="2366995" cy="46192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79305" y="3495943"/>
                <a:ext cx="2224007"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9305" y="3495943"/>
                <a:ext cx="2224007" cy="46192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98306" y="4896561"/>
                <a:ext cx="2746906"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r>
                              <m:e>
                                <m: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9</m:t>
                                </m:r>
                              </m:e>
                              <m:e>
                                <m:r>
                                  <a:rPr lang="en-US" altLang="zh-CN" b="0" i="1" smtClean="0">
                                    <a:latin typeface="Cambria Math" panose="02040503050406030204" pitchFamily="18" charset="0"/>
                                  </a:rPr>
                                  <m:t>22</m:t>
                                </m:r>
                              </m:e>
                            </m:mr>
                            <m:mr>
                              <m:e>
                                <m:r>
                                  <a:rPr lang="en-US" altLang="zh-CN" b="0" i="1" smtClean="0">
                                    <a:latin typeface="Cambria Math" panose="02040503050406030204" pitchFamily="18" charset="0"/>
                                  </a:rPr>
                                  <m:t>39</m:t>
                                </m:r>
                              </m:e>
                              <m:e>
                                <m:r>
                                  <a:rPr lang="en-US" altLang="zh-CN" b="0" i="1" smtClean="0">
                                    <a:latin typeface="Cambria Math" panose="02040503050406030204" pitchFamily="18" charset="0"/>
                                  </a:rPr>
                                  <m:t>50</m:t>
                                </m:r>
                              </m:e>
                            </m:mr>
                          </m:m>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098306" y="4896561"/>
                <a:ext cx="2746906" cy="46750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604084" y="4902140"/>
                <a:ext cx="129105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ea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ea typeface="Cambria Math" panose="02040503050406030204" pitchFamily="18" charset="0"/>
                                </a:rPr>
                              </m:ctrlPr>
                            </m:mPr>
                            <m:mr>
                              <m:e>
                                <m:r>
                                  <m:rPr>
                                    <m:brk m:alnAt="7"/>
                                  </m:rPr>
                                  <a:rPr lang="en-US" altLang="zh-CN" b="0" i="1" smtClean="0">
                                    <a:latin typeface="Cambria Math" panose="02040503050406030204" pitchFamily="18" charset="0"/>
                                    <a:ea typeface="Cambria Math" panose="02040503050406030204" pitchFamily="18" charset="0"/>
                                  </a:rPr>
                                  <m:t>1</m:t>
                                </m:r>
                              </m:e>
                              <m:e>
                                <m:r>
                                  <a:rPr lang="en-US" altLang="zh-CN" b="0" i="1" smtClean="0">
                                    <a:latin typeface="Cambria Math" panose="02040503050406030204" pitchFamily="18" charset="0"/>
                                    <a:ea typeface="Cambria Math" panose="02040503050406030204" pitchFamily="18" charset="0"/>
                                  </a:rPr>
                                  <m:t>2</m:t>
                                </m:r>
                              </m:e>
                            </m:mr>
                            <m:mr>
                              <m:e>
                                <m:r>
                                  <a:rPr lang="en-US" altLang="zh-CN" b="0" i="1" smtClean="0">
                                    <a:latin typeface="Cambria Math" panose="02040503050406030204" pitchFamily="18" charset="0"/>
                                    <a:ea typeface="Cambria Math" panose="02040503050406030204" pitchFamily="18" charset="0"/>
                                  </a:rPr>
                                  <m:t>3</m:t>
                                </m:r>
                              </m:e>
                              <m:e>
                                <m:r>
                                  <a:rPr lang="en-US" altLang="zh-CN" b="0" i="1" smtClean="0">
                                    <a:latin typeface="Cambria Math" panose="02040503050406030204" pitchFamily="18" charset="0"/>
                                    <a:ea typeface="Cambria Math" panose="02040503050406030204" pitchFamily="18" charset="0"/>
                                  </a:rPr>
                                  <m:t>4</m:t>
                                </m:r>
                              </m:e>
                            </m:mr>
                          </m:m>
                        </m:e>
                      </m:d>
                      <m:r>
                        <a:rPr lang="en-US" altLang="zh-CN" b="0" i="1" smtClean="0">
                          <a:latin typeface="Cambria Math" panose="02040503050406030204" pitchFamily="18" charset="0"/>
                        </a:rPr>
                        <m:t>=−2</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604084" y="4902140"/>
                <a:ext cx="1291059" cy="461921"/>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71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Tensor Operations</a:t>
            </a:r>
            <a:endParaRPr lang="zh-CN" altLang="en-US" dirty="0"/>
          </a:p>
        </p:txBody>
      </p:sp>
      <p:sp>
        <p:nvSpPr>
          <p:cNvPr id="3" name="内容占位符 2"/>
          <p:cNvSpPr>
            <a:spLocks noGrp="1"/>
          </p:cNvSpPr>
          <p:nvPr>
            <p:ph idx="1"/>
          </p:nvPr>
        </p:nvSpPr>
        <p:spPr/>
        <p:txBody>
          <a:bodyPr/>
          <a:lstStyle/>
          <a:p>
            <a:r>
              <a:rPr lang="en-US" altLang="zh-CN" dirty="0" smtClean="0"/>
              <a:t>Shape operations</a:t>
            </a:r>
          </a:p>
          <a:p>
            <a:endParaRPr lang="en-US" altLang="zh-CN" dirty="0"/>
          </a:p>
          <a:p>
            <a:endParaRPr lang="en-US" altLang="zh-CN" dirty="0" smtClean="0"/>
          </a:p>
          <a:p>
            <a:r>
              <a:rPr lang="en-US" altLang="zh-CN" dirty="0" smtClean="0"/>
              <a:t>Broadcasting</a:t>
            </a:r>
          </a:p>
          <a:p>
            <a:pPr lvl="1"/>
            <a:r>
              <a:rPr lang="en-US" altLang="zh-CN" dirty="0"/>
              <a:t>The term broadcasting describes how </a:t>
            </a:r>
            <a:r>
              <a:rPr lang="en-US" altLang="zh-CN" dirty="0" smtClean="0"/>
              <a:t>to treats </a:t>
            </a:r>
            <a:r>
              <a:rPr lang="en-US" altLang="zh-CN" b="1" dirty="0">
                <a:solidFill>
                  <a:srgbClr val="C00000"/>
                </a:solidFill>
              </a:rPr>
              <a:t>arrays with different shapes</a:t>
            </a:r>
            <a:r>
              <a:rPr lang="en-US" altLang="zh-CN" dirty="0"/>
              <a:t> during arithmetic operations. Subject to certain constraints, the smaller array is “broadcast” across the larger array so that they have compatible shapes.</a:t>
            </a:r>
            <a:endParaRPr lang="en-US" altLang="zh-CN" dirty="0" smtClean="0"/>
          </a:p>
        </p:txBody>
      </p:sp>
      <p:grpSp>
        <p:nvGrpSpPr>
          <p:cNvPr id="15" name="组合 14"/>
          <p:cNvGrpSpPr/>
          <p:nvPr/>
        </p:nvGrpSpPr>
        <p:grpSpPr>
          <a:xfrm>
            <a:off x="4525053" y="4749099"/>
            <a:ext cx="3845119" cy="863893"/>
            <a:chOff x="602533" y="4595275"/>
            <a:chExt cx="3845119" cy="863893"/>
          </a:xfrm>
        </p:grpSpPr>
        <mc:AlternateContent xmlns:mc="http://schemas.openxmlformats.org/markup-compatibility/2006" xmlns:a14="http://schemas.microsoft.com/office/drawing/2010/main">
          <mc:Choice Requires="a14">
            <p:sp>
              <p:nvSpPr>
                <p:cNvPr id="10" name="文本框 9"/>
                <p:cNvSpPr txBox="1"/>
                <p:nvPr/>
              </p:nvSpPr>
              <p:spPr>
                <a:xfrm>
                  <a:off x="602533" y="4749354"/>
                  <a:ext cx="1242235" cy="615810"/>
                </a:xfrm>
                <a:prstGeom prst="rect">
                  <a:avLst/>
                </a:prstGeom>
                <a:noFill/>
                <a:effectLst/>
                <a:scene3d>
                  <a:camera prst="perspectiveRelaxed" fov="2700000">
                    <a:rot lat="17935874" lon="1935927" rev="19852827"/>
                  </a:camera>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2</m:t>
                                  </m:r>
                                </m:e>
                              </m:mr>
                              <m:mr>
                                <m:e>
                                  <m:r>
                                    <a:rPr lang="en-US" altLang="zh-CN" sz="2400" b="0" i="1" smtClean="0">
                                      <a:latin typeface="Cambria Math" panose="02040503050406030204" pitchFamily="18" charset="0"/>
                                    </a:rPr>
                                    <m:t>8</m:t>
                                  </m:r>
                                </m:e>
                                <m:e>
                                  <m:r>
                                    <a:rPr lang="en-US" altLang="zh-CN" sz="2400" b="0" i="1" smtClean="0">
                                      <a:latin typeface="Cambria Math" panose="02040503050406030204" pitchFamily="18" charset="0"/>
                                    </a:rPr>
                                    <m:t>7</m:t>
                                  </m:r>
                                </m:e>
                              </m:mr>
                            </m:m>
                          </m:e>
                        </m:d>
                      </m:oMath>
                    </m:oMathPara>
                  </a14:m>
                  <a:endParaRPr lang="zh-CN" altLang="en-US" sz="24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602533" y="4749354"/>
                  <a:ext cx="1242235" cy="615810"/>
                </a:xfrm>
                <a:prstGeom prst="rect">
                  <a:avLst/>
                </a:prstGeom>
                <a:blipFill rotWithShape="0">
                  <a:blip r:embed="rId2"/>
                  <a:stretch>
                    <a:fillRect/>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697443" y="4714948"/>
                  <a:ext cx="1251753" cy="513217"/>
                </a:xfrm>
                <a:prstGeom prst="rect">
                  <a:avLst/>
                </a:prstGeom>
                <a:noFill/>
                <a:effectLst/>
              </p:spPr>
              <p:txBody>
                <a:bodyPr wrap="none" lIns="0" tIns="0" rIns="0" bIns="0" rtlCol="0">
                  <a:spAutoFit/>
                </a:bodyPr>
                <a:lstStyle>
                  <a:defPPr>
                    <a:defRPr lang="zh-CN"/>
                  </a:defPPr>
                  <a:lvl1pPr>
                    <a:defRPr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b="0" i="1">
                                      <a:latin typeface="Cambria Math" panose="02040503050406030204" pitchFamily="18" charset="0"/>
                                    </a:rPr>
                                    <m:t>3</m:t>
                                  </m:r>
                                </m:e>
                                <m:e>
                                  <m:r>
                                    <a:rPr lang="en-US" altLang="zh-CN" sz="2000" b="0" i="1">
                                      <a:latin typeface="Cambria Math" panose="02040503050406030204" pitchFamily="18" charset="0"/>
                                    </a:rPr>
                                    <m:t>4</m:t>
                                  </m:r>
                                </m:e>
                              </m:mr>
                              <m:mr>
                                <m:e>
                                  <m:r>
                                    <a:rPr lang="en-US" altLang="zh-CN" sz="2000" b="0" i="1">
                                      <a:latin typeface="Cambria Math" panose="02040503050406030204" pitchFamily="18" charset="0"/>
                                    </a:rPr>
                                    <m:t>2</m:t>
                                  </m:r>
                                </m:e>
                                <m:e>
                                  <m:r>
                                    <a:rPr lang="en-US" altLang="zh-CN" sz="2000" b="0" i="1">
                                      <a:latin typeface="Cambria Math" panose="02040503050406030204" pitchFamily="18" charset="0"/>
                                    </a:rPr>
                                    <m:t>3</m:t>
                                  </m:r>
                                </m:e>
                              </m:mr>
                            </m:m>
                          </m:e>
                        </m:d>
                        <m:r>
                          <a:rPr lang="en-US" altLang="zh-CN" sz="2000" b="0" i="1" smtClean="0">
                            <a:latin typeface="Cambria Math" panose="02040503050406030204" pitchFamily="18" charset="0"/>
                          </a:rPr>
                          <m:t>=</m:t>
                        </m:r>
                      </m:oMath>
                    </m:oMathPara>
                  </a14:m>
                  <a:endParaRPr lang="zh-CN" altLang="en-US" sz="20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697443" y="4714948"/>
                  <a:ext cx="1251753" cy="513217"/>
                </a:xfrm>
                <a:prstGeom prst="rect">
                  <a:avLst/>
                </a:prstGeom>
                <a:blipFill rotWithShape="0">
                  <a:blip r:embed="rId3"/>
                  <a:stretch>
                    <a:fillRect/>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001620" y="4843358"/>
                  <a:ext cx="1242235" cy="615810"/>
                </a:xfrm>
                <a:prstGeom prst="rect">
                  <a:avLst/>
                </a:prstGeom>
                <a:noFill/>
                <a:effectLst/>
                <a:scene3d>
                  <a:camera prst="perspectiveRelaxed" fov="2700000">
                    <a:rot lat="17537493" lon="1631706" rev="20062613"/>
                  </a:camera>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6</m:t>
                                  </m:r>
                                </m:e>
                              </m:mr>
                              <m:mr>
                                <m:e>
                                  <m:r>
                                    <a:rPr lang="en-US" altLang="zh-CN" sz="2400" b="0" i="1" smtClean="0">
                                      <a:latin typeface="Cambria Math" panose="02040503050406030204" pitchFamily="18" charset="0"/>
                                    </a:rPr>
                                    <m:t>16</m:t>
                                  </m:r>
                                </m:e>
                                <m:e>
                                  <m:r>
                                    <a:rPr lang="en-US" altLang="zh-CN" sz="2400" b="0" i="1" smtClean="0">
                                      <a:latin typeface="Cambria Math" panose="02040503050406030204" pitchFamily="18" charset="0"/>
                                    </a:rPr>
                                    <m:t>21</m:t>
                                  </m:r>
                                </m:e>
                              </m:mr>
                            </m:m>
                          </m:e>
                        </m:d>
                      </m:oMath>
                    </m:oMathPara>
                  </a14:m>
                  <a:endParaRPr lang="zh-CN" altLang="en-US" sz="24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001620" y="4843358"/>
                  <a:ext cx="1242235" cy="615810"/>
                </a:xfrm>
                <a:prstGeom prst="rect">
                  <a:avLst/>
                </a:prstGeom>
                <a:blipFill rotWithShape="0">
                  <a:blip r:embed="rId4"/>
                  <a:stretch>
                    <a:fillRect/>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205417" y="4595275"/>
                  <a:ext cx="1242235" cy="615810"/>
                </a:xfrm>
                <a:prstGeom prst="rect">
                  <a:avLst/>
                </a:prstGeom>
                <a:noFill/>
                <a:effectLst/>
                <a:scene3d>
                  <a:camera prst="perspectiveRelaxed" fov="2700000">
                    <a:rot lat="17537493" lon="1631706" rev="20062613"/>
                  </a:camera>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m>
                              <m:mPr>
                                <m:mcs>
                                  <m:mc>
                                    <m:mcPr>
                                      <m:count m:val="2"/>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3</m:t>
                                  </m:r>
                                </m:e>
                                <m:e>
                                  <m:r>
                                    <a:rPr lang="en-US" altLang="zh-CN" sz="2400" b="0" i="1" smtClean="0">
                                      <a:latin typeface="Cambria Math" panose="02040503050406030204" pitchFamily="18" charset="0"/>
                                    </a:rPr>
                                    <m:t>8</m:t>
                                  </m:r>
                                </m:e>
                              </m:mr>
                              <m:mr>
                                <m:e>
                                  <m:r>
                                    <a:rPr lang="en-US" altLang="zh-CN" sz="2400" b="0" i="1" smtClean="0">
                                      <a:latin typeface="Cambria Math" panose="02040503050406030204" pitchFamily="18" charset="0"/>
                                    </a:rPr>
                                    <m:t>24</m:t>
                                  </m:r>
                                </m:e>
                                <m:e>
                                  <m:r>
                                    <a:rPr lang="en-US" altLang="zh-CN" sz="2400" b="0" i="1" smtClean="0">
                                      <a:latin typeface="Cambria Math" panose="02040503050406030204" pitchFamily="18" charset="0"/>
                                    </a:rPr>
                                    <m:t>28</m:t>
                                  </m:r>
                                </m:e>
                              </m:mr>
                            </m:m>
                          </m:e>
                        </m:d>
                      </m:oMath>
                    </m:oMathPara>
                  </a14:m>
                  <a:endParaRPr lang="zh-CN" altLang="en-US" sz="24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205417" y="4595275"/>
                  <a:ext cx="1242235" cy="615810"/>
                </a:xfrm>
                <a:prstGeom prst="rect">
                  <a:avLst/>
                </a:prstGeom>
                <a:blipFill rotWithShape="0">
                  <a:blip r:embed="rId5"/>
                  <a:stretch>
                    <a:fillRect/>
                  </a:stretch>
                </a:blipFill>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文本框 13"/>
              <p:cNvSpPr txBox="1"/>
              <p:nvPr/>
            </p:nvSpPr>
            <p:spPr>
              <a:xfrm>
                <a:off x="773337" y="4878905"/>
                <a:ext cx="2719911" cy="513217"/>
              </a:xfrm>
              <a:prstGeom prst="rect">
                <a:avLst/>
              </a:prstGeom>
              <a:noFill/>
              <a:effectLst/>
            </p:spPr>
            <p:txBody>
              <a:bodyPr wrap="none" lIns="0" tIns="0" rIns="0" bIns="0" rtlCol="0">
                <a:spAutoFit/>
              </a:bodyPr>
              <a:lstStyle>
                <a:defPPr>
                  <a:defRPr lang="zh-CN"/>
                </a:defPPr>
                <a:lvl1pPr>
                  <a:defRPr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[1   2]∗</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b="0" i="1">
                                    <a:latin typeface="Cambria Math" panose="02040503050406030204" pitchFamily="18" charset="0"/>
                                  </a:rPr>
                                  <m:t>3</m:t>
                                </m:r>
                              </m:e>
                              <m:e>
                                <m:r>
                                  <a:rPr lang="en-US" altLang="zh-CN" sz="2000" b="0" i="1">
                                    <a:latin typeface="Cambria Math" panose="02040503050406030204" pitchFamily="18" charset="0"/>
                                  </a:rPr>
                                  <m:t>4</m:t>
                                </m:r>
                              </m:e>
                            </m:mr>
                            <m:mr>
                              <m:e>
                                <m:r>
                                  <a:rPr lang="en-US" altLang="zh-CN" sz="2000" b="0" i="1">
                                    <a:latin typeface="Cambria Math" panose="02040503050406030204" pitchFamily="18" charset="0"/>
                                  </a:rPr>
                                  <m:t>2</m:t>
                                </m:r>
                              </m:e>
                              <m:e>
                                <m:r>
                                  <a:rPr lang="en-US" altLang="zh-CN" sz="2000" b="0" i="1">
                                    <a:latin typeface="Cambria Math" panose="02040503050406030204" pitchFamily="18" charset="0"/>
                                  </a:rPr>
                                  <m:t>3</m:t>
                                </m:r>
                              </m:e>
                            </m:mr>
                          </m:m>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3</m:t>
                                </m:r>
                              </m:e>
                              <m:e>
                                <m:r>
                                  <a:rPr lang="en-US" altLang="zh-CN" sz="2000" b="0" i="1" smtClean="0">
                                    <a:latin typeface="Cambria Math" panose="02040503050406030204" pitchFamily="18" charset="0"/>
                                  </a:rPr>
                                  <m:t>8</m:t>
                                </m:r>
                              </m:e>
                            </m:mr>
                            <m:m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6</m:t>
                                </m:r>
                              </m:e>
                            </m:mr>
                          </m:m>
                        </m:e>
                      </m:d>
                    </m:oMath>
                  </m:oMathPara>
                </a14:m>
                <a:endParaRPr lang="zh-CN" altLang="en-US" sz="20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73337" y="4878905"/>
                <a:ext cx="2719911" cy="513217"/>
              </a:xfrm>
              <a:prstGeom prst="rect">
                <a:avLst/>
              </a:prstGeom>
              <a:blipFill rotWithShape="0">
                <a:blip r:embed="rId6"/>
                <a:stretch>
                  <a:fillRect/>
                </a:stretch>
              </a:blipFill>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73337" y="1860814"/>
                <a:ext cx="4381649" cy="691536"/>
              </a:xfrm>
              <a:prstGeom prst="rect">
                <a:avLst/>
              </a:prstGeom>
              <a:noFill/>
              <a:effectLst/>
            </p:spPr>
            <p:txBody>
              <a:bodyPr wrap="none" lIns="0" tIns="0" rIns="0" bIns="0" rtlCol="0">
                <a:spAutoFit/>
              </a:bodyPr>
              <a:lstStyle>
                <a:defPPr>
                  <a:defRPr lang="zh-CN"/>
                </a:defPPr>
                <a:lvl1pPr>
                  <a:defRPr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panose="02040503050406030204" pitchFamily="18" charset="0"/>
                        </a:rPr>
                        <m:t>r</m:t>
                      </m:r>
                      <m:r>
                        <a:rPr lang="en-US" altLang="zh-CN" sz="2000" b="0" i="1" smtClean="0">
                          <a:latin typeface="Cambria Math" panose="02040503050406030204" pitchFamily="18" charset="0"/>
                        </a:rPr>
                        <m:t>𝑒𝑠h𝑎𝑝𝑒</m:t>
                      </m:r>
                      <m:d>
                        <m:dPr>
                          <m:ctrlPr>
                            <a:rPr lang="en-US" altLang="zh-CN" sz="2000" b="0" i="1" smtClean="0">
                              <a:latin typeface="Cambria Math" panose="02040503050406030204" pitchFamily="18" charset="0"/>
                            </a:rPr>
                          </m:ctrlPr>
                        </m:dPr>
                        <m:e>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b="0" i="1">
                                        <a:latin typeface="Cambria Math" panose="02040503050406030204" pitchFamily="18" charset="0"/>
                                      </a:rPr>
                                      <m:t>3</m:t>
                                    </m:r>
                                  </m:e>
                                  <m:e>
                                    <m:r>
                                      <a:rPr lang="en-US" altLang="zh-CN" sz="2000" b="0" i="1">
                                        <a:latin typeface="Cambria Math" panose="02040503050406030204" pitchFamily="18" charset="0"/>
                                      </a:rPr>
                                      <m:t>4</m:t>
                                    </m:r>
                                  </m:e>
                                </m:mr>
                                <m:mr>
                                  <m:e>
                                    <m:r>
                                      <a:rPr lang="en-US" altLang="zh-CN" sz="2000" b="0" i="1">
                                        <a:latin typeface="Cambria Math" panose="02040503050406030204" pitchFamily="18" charset="0"/>
                                      </a:rPr>
                                      <m:t>2</m:t>
                                    </m:r>
                                  </m:e>
                                  <m:e>
                                    <m:r>
                                      <a:rPr lang="en-US" altLang="zh-CN" sz="2000" b="0" i="1">
                                        <a:latin typeface="Cambria Math" panose="02040503050406030204" pitchFamily="18" charset="0"/>
                                      </a:rPr>
                                      <m:t>3</m:t>
                                    </m:r>
                                  </m:e>
                                </m:mr>
                              </m:m>
                            </m:e>
                          </m:d>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4,</m:t>
                              </m:r>
                            </m:e>
                          </m:d>
                        </m:e>
                      </m:d>
                      <m:r>
                        <a:rPr lang="en-US" altLang="zh-CN" sz="2000" b="0" i="1" smtClean="0">
                          <a:latin typeface="Cambria Math" panose="02040503050406030204" pitchFamily="18" charset="0"/>
                        </a:rPr>
                        <m:t>=[2    3    3    4]</m:t>
                      </m:r>
                    </m:oMath>
                  </m:oMathPara>
                </a14:m>
                <a:endParaRPr lang="zh-CN" altLang="en-US" sz="20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73337" y="1860814"/>
                <a:ext cx="4381649" cy="691536"/>
              </a:xfrm>
              <a:prstGeom prst="rect">
                <a:avLst/>
              </a:prstGeom>
              <a:blipFill rotWithShape="0">
                <a:blip r:embed="rId7"/>
                <a:stretch>
                  <a:fillRect/>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4048116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Automatic Differentiation</a:t>
            </a:r>
            <a:endParaRPr lang="zh-CN" altLang="en-US" dirty="0"/>
          </a:p>
        </p:txBody>
      </p:sp>
      <p:sp>
        <p:nvSpPr>
          <p:cNvPr id="3" name="内容占位符 2"/>
          <p:cNvSpPr>
            <a:spLocks noGrp="1"/>
          </p:cNvSpPr>
          <p:nvPr>
            <p:ph idx="1"/>
          </p:nvPr>
        </p:nvSpPr>
        <p:spPr/>
        <p:txBody>
          <a:bodyPr/>
          <a:lstStyle/>
          <a:p>
            <a:r>
              <a:rPr lang="en-US" altLang="zh-CN" dirty="0" smtClean="0"/>
              <a:t>Also </a:t>
            </a:r>
            <a:r>
              <a:rPr lang="en-US" altLang="zh-CN" dirty="0"/>
              <a:t>called </a:t>
            </a:r>
            <a:r>
              <a:rPr lang="en-US" altLang="zh-CN" b="1" dirty="0">
                <a:solidFill>
                  <a:srgbClr val="C00000"/>
                </a:solidFill>
              </a:rPr>
              <a:t>algorithmic differentiation</a:t>
            </a:r>
            <a:r>
              <a:rPr lang="en-US" altLang="zh-CN" dirty="0"/>
              <a:t> or </a:t>
            </a:r>
            <a:r>
              <a:rPr lang="en-US" altLang="zh-CN" b="1" dirty="0">
                <a:solidFill>
                  <a:srgbClr val="C00000"/>
                </a:solidFill>
              </a:rPr>
              <a:t>computational </a:t>
            </a:r>
            <a:r>
              <a:rPr lang="en-US" altLang="zh-CN" b="1" dirty="0" smtClean="0">
                <a:solidFill>
                  <a:srgbClr val="C00000"/>
                </a:solidFill>
              </a:rPr>
              <a:t>differentiation</a:t>
            </a:r>
            <a:r>
              <a:rPr lang="en-US" altLang="zh-CN" dirty="0" smtClean="0"/>
              <a:t>.</a:t>
            </a:r>
          </a:p>
          <a:p>
            <a:pPr lvl="1"/>
            <a:r>
              <a:rPr lang="en-US" altLang="zh-CN" dirty="0" smtClean="0"/>
              <a:t>A </a:t>
            </a:r>
            <a:r>
              <a:rPr lang="en-US" altLang="zh-CN" dirty="0"/>
              <a:t>set of techniques to </a:t>
            </a:r>
            <a:r>
              <a:rPr lang="en-US" altLang="zh-CN" b="1" dirty="0">
                <a:solidFill>
                  <a:srgbClr val="C00000"/>
                </a:solidFill>
              </a:rPr>
              <a:t>numerically evaluate the derivative</a:t>
            </a:r>
            <a:r>
              <a:rPr lang="en-US" altLang="zh-CN" dirty="0"/>
              <a:t> of a function specified by a computer </a:t>
            </a:r>
            <a:r>
              <a:rPr lang="en-US" altLang="zh-CN" dirty="0" smtClean="0"/>
              <a:t>program.</a:t>
            </a:r>
          </a:p>
          <a:p>
            <a:pPr lvl="1"/>
            <a:r>
              <a:rPr lang="en-US" altLang="zh-CN" dirty="0" smtClean="0"/>
              <a:t>Achieved by </a:t>
            </a:r>
            <a:r>
              <a:rPr lang="en-US" altLang="zh-CN" dirty="0"/>
              <a:t>applying the </a:t>
            </a:r>
            <a:r>
              <a:rPr lang="en-US" altLang="zh-CN" b="1" dirty="0">
                <a:solidFill>
                  <a:srgbClr val="C00000"/>
                </a:solidFill>
              </a:rPr>
              <a:t>chain rule</a:t>
            </a:r>
            <a:r>
              <a:rPr lang="en-US" altLang="zh-CN" dirty="0"/>
              <a:t> </a:t>
            </a:r>
            <a:r>
              <a:rPr lang="en-US" altLang="zh-CN" dirty="0" smtClean="0"/>
              <a:t>repeatedly.</a:t>
            </a:r>
            <a:endParaRPr lang="zh-CN" altLang="en-US" dirty="0"/>
          </a:p>
        </p:txBody>
      </p:sp>
      <p:grpSp>
        <p:nvGrpSpPr>
          <p:cNvPr id="8" name="组合 7"/>
          <p:cNvGrpSpPr/>
          <p:nvPr/>
        </p:nvGrpSpPr>
        <p:grpSpPr>
          <a:xfrm>
            <a:off x="2735276" y="3493576"/>
            <a:ext cx="3378617" cy="1071773"/>
            <a:chOff x="2948921" y="3638855"/>
            <a:chExt cx="3378617" cy="1071773"/>
          </a:xfrm>
        </p:grpSpPr>
        <mc:AlternateContent xmlns:mc="http://schemas.openxmlformats.org/markup-compatibility/2006" xmlns:a14="http://schemas.microsoft.com/office/drawing/2010/main">
          <mc:Choice Requires="a14">
            <p:sp>
              <p:nvSpPr>
                <p:cNvPr id="4" name="文本框 3"/>
                <p:cNvSpPr txBox="1"/>
                <p:nvPr/>
              </p:nvSpPr>
              <p:spPr>
                <a:xfrm>
                  <a:off x="3401224" y="3638855"/>
                  <a:ext cx="210936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401224" y="3638855"/>
                  <a:ext cx="2109360" cy="312650"/>
                </a:xfrm>
                <a:prstGeom prst="rect">
                  <a:avLst/>
                </a:prstGeom>
                <a:blipFill rotWithShape="0">
                  <a:blip r:embed="rId2"/>
                  <a:stretch>
                    <a:fillRect l="-231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048535" y="4184650"/>
                  <a:ext cx="1279003"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𝑑𝑦</m:t>
                            </m:r>
                          </m:num>
                          <m:den>
                            <m:r>
                              <a:rPr lang="en-US" altLang="zh-CN" b="0" i="1" smtClean="0">
                                <a:latin typeface="Cambria Math" panose="02040503050406030204" pitchFamily="18" charset="0"/>
                              </a:rPr>
                              <m:t>𝑑𝑤</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𝑑𝑤</m:t>
                            </m:r>
                          </m:num>
                          <m:den>
                            <m:r>
                              <a:rPr lang="en-US" altLang="zh-CN" b="0" i="1" smtClean="0">
                                <a:latin typeface="Cambria Math" panose="02040503050406030204" pitchFamily="18" charset="0"/>
                              </a:rPr>
                              <m:t>𝑑𝑥</m:t>
                            </m:r>
                          </m:den>
                        </m:f>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048535" y="4184650"/>
                  <a:ext cx="1279003" cy="525978"/>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文本框 5"/>
            <p:cNvSpPr txBox="1"/>
            <p:nvPr/>
          </p:nvSpPr>
          <p:spPr>
            <a:xfrm>
              <a:off x="2948921" y="3638855"/>
              <a:ext cx="489301" cy="369332"/>
            </a:xfrm>
            <a:prstGeom prst="rect">
              <a:avLst/>
            </a:prstGeom>
            <a:noFill/>
          </p:spPr>
          <p:txBody>
            <a:bodyPr wrap="none" rtlCol="0">
              <a:spAutoFit/>
            </a:bodyPr>
            <a:lstStyle/>
            <a:p>
              <a:r>
                <a:rPr lang="en-US" altLang="zh-CN" dirty="0"/>
                <a:t>F</a:t>
              </a:r>
              <a:r>
                <a:rPr lang="en-US" altLang="zh-CN" dirty="0" smtClean="0"/>
                <a:t>or</a:t>
              </a:r>
              <a:endParaRPr lang="zh-CN" altLang="en-US" dirty="0"/>
            </a:p>
          </p:txBody>
        </p:sp>
        <p:sp>
          <p:nvSpPr>
            <p:cNvPr id="7" name="文本框 6"/>
            <p:cNvSpPr txBox="1"/>
            <p:nvPr/>
          </p:nvSpPr>
          <p:spPr>
            <a:xfrm>
              <a:off x="2948921" y="4262973"/>
              <a:ext cx="2099614" cy="369332"/>
            </a:xfrm>
            <a:prstGeom prst="rect">
              <a:avLst/>
            </a:prstGeom>
            <a:noFill/>
          </p:spPr>
          <p:txBody>
            <a:bodyPr wrap="none" rtlCol="0">
              <a:spAutoFit/>
            </a:bodyPr>
            <a:lstStyle/>
            <a:p>
              <a:r>
                <a:rPr lang="en-US" altLang="zh-CN" dirty="0" smtClean="0"/>
                <a:t>The chain rule gives:</a:t>
              </a:r>
              <a:endParaRPr lang="zh-CN" altLang="en-US" dirty="0"/>
            </a:p>
          </p:txBody>
        </p:sp>
      </p:grpSp>
    </p:spTree>
    <p:extLst>
      <p:ext uri="{BB962C8B-B14F-4D97-AF65-F5344CB8AC3E}">
        <p14:creationId xmlns:p14="http://schemas.microsoft.com/office/powerpoint/2010/main" val="13843909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Automatic Differentiation</a:t>
            </a:r>
            <a:endParaRPr lang="zh-CN" altLang="en-US" dirty="0"/>
          </a:p>
        </p:txBody>
      </p:sp>
      <p:sp>
        <p:nvSpPr>
          <p:cNvPr id="3" name="内容占位符 2"/>
          <p:cNvSpPr>
            <a:spLocks noGrp="1"/>
          </p:cNvSpPr>
          <p:nvPr>
            <p:ph idx="1"/>
          </p:nvPr>
        </p:nvSpPr>
        <p:spPr/>
        <p:txBody>
          <a:bodyPr/>
          <a:lstStyle/>
          <a:p>
            <a:r>
              <a:rPr lang="en-US" altLang="zh-CN" dirty="0"/>
              <a:t>Usually, two distinct modes of AD are </a:t>
            </a:r>
            <a:r>
              <a:rPr lang="en-US" altLang="zh-CN" dirty="0" smtClean="0"/>
              <a:t>presented:</a:t>
            </a:r>
          </a:p>
          <a:p>
            <a:pPr lvl="1"/>
            <a:r>
              <a:rPr lang="en-US" altLang="zh-CN" b="1" dirty="0">
                <a:solidFill>
                  <a:srgbClr val="C00000"/>
                </a:solidFill>
              </a:rPr>
              <a:t>F</a:t>
            </a:r>
            <a:r>
              <a:rPr lang="en-US" altLang="zh-CN" b="1" dirty="0" smtClean="0">
                <a:solidFill>
                  <a:srgbClr val="C00000"/>
                </a:solidFill>
              </a:rPr>
              <a:t>orward mode</a:t>
            </a:r>
          </a:p>
          <a:p>
            <a:pPr lvl="1"/>
            <a:endParaRPr lang="en-US" altLang="zh-CN" b="1" dirty="0">
              <a:solidFill>
                <a:srgbClr val="C00000"/>
              </a:solidFill>
            </a:endParaRPr>
          </a:p>
          <a:p>
            <a:pPr lvl="1"/>
            <a:endParaRPr lang="en-US" altLang="zh-CN" b="1" dirty="0" smtClean="0">
              <a:solidFill>
                <a:srgbClr val="C00000"/>
              </a:solidFill>
            </a:endParaRPr>
          </a:p>
          <a:p>
            <a:pPr lvl="1"/>
            <a:endParaRPr lang="en-US" altLang="zh-CN" b="1" dirty="0">
              <a:solidFill>
                <a:srgbClr val="C00000"/>
              </a:solidFill>
            </a:endParaRPr>
          </a:p>
          <a:p>
            <a:pPr lvl="1"/>
            <a:endParaRPr lang="en-US" altLang="zh-CN" b="1" dirty="0" smtClean="0">
              <a:solidFill>
                <a:srgbClr val="C00000"/>
              </a:solidFill>
            </a:endParaRPr>
          </a:p>
          <a:p>
            <a:pPr lvl="1"/>
            <a:r>
              <a:rPr lang="en-US" altLang="zh-CN" b="1" dirty="0" smtClean="0">
                <a:solidFill>
                  <a:srgbClr val="C00000"/>
                </a:solidFill>
              </a:rPr>
              <a:t>Reverse </a:t>
            </a:r>
            <a:r>
              <a:rPr lang="en-US" altLang="zh-CN" b="1" dirty="0">
                <a:solidFill>
                  <a:srgbClr val="C00000"/>
                </a:solidFill>
              </a:rPr>
              <a:t>mode</a:t>
            </a:r>
            <a:endParaRPr lang="zh-CN" altLang="en-US" dirty="0"/>
          </a:p>
        </p:txBody>
      </p:sp>
      <p:pic>
        <p:nvPicPr>
          <p:cNvPr id="5" name="图片 4"/>
          <p:cNvPicPr>
            <a:picLocks noChangeAspect="1"/>
          </p:cNvPicPr>
          <p:nvPr/>
        </p:nvPicPr>
        <p:blipFill>
          <a:blip r:embed="rId2"/>
          <a:stretch>
            <a:fillRect/>
          </a:stretch>
        </p:blipFill>
        <p:spPr>
          <a:xfrm>
            <a:off x="535348" y="2590958"/>
            <a:ext cx="8137472" cy="693568"/>
          </a:xfrm>
          <a:prstGeom prst="rect">
            <a:avLst/>
          </a:prstGeom>
        </p:spPr>
      </p:pic>
      <p:pic>
        <p:nvPicPr>
          <p:cNvPr id="6" name="图片 5"/>
          <p:cNvPicPr>
            <a:picLocks noChangeAspect="1"/>
          </p:cNvPicPr>
          <p:nvPr/>
        </p:nvPicPr>
        <p:blipFill>
          <a:blip r:embed="rId3"/>
          <a:stretch>
            <a:fillRect/>
          </a:stretch>
        </p:blipFill>
        <p:spPr>
          <a:xfrm>
            <a:off x="535348" y="4372814"/>
            <a:ext cx="8137472" cy="715861"/>
          </a:xfrm>
          <a:prstGeom prst="rect">
            <a:avLst/>
          </a:prstGeom>
        </p:spPr>
      </p:pic>
    </p:spTree>
    <p:extLst>
      <p:ext uri="{BB962C8B-B14F-4D97-AF65-F5344CB8AC3E}">
        <p14:creationId xmlns:p14="http://schemas.microsoft.com/office/powerpoint/2010/main" val="1629468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Automatic Differentiation</a:t>
            </a:r>
            <a:endParaRPr lang="zh-CN" altLang="en-US" dirty="0"/>
          </a:p>
        </p:txBody>
      </p:sp>
      <p:sp>
        <p:nvSpPr>
          <p:cNvPr id="3" name="内容占位符 2"/>
          <p:cNvSpPr>
            <a:spLocks noGrp="1"/>
          </p:cNvSpPr>
          <p:nvPr>
            <p:ph idx="1"/>
          </p:nvPr>
        </p:nvSpPr>
        <p:spPr/>
        <p:txBody>
          <a:bodyPr/>
          <a:lstStyle/>
          <a:p>
            <a:r>
              <a:rPr lang="en-US" altLang="zh-CN" dirty="0" smtClean="0"/>
              <a:t>Forward mode</a:t>
            </a:r>
            <a:endParaRPr lang="zh-CN" altLang="en-US" dirty="0"/>
          </a:p>
        </p:txBody>
      </p:sp>
      <p:pic>
        <p:nvPicPr>
          <p:cNvPr id="4" name="图片 3"/>
          <p:cNvPicPr>
            <a:picLocks noChangeAspect="1"/>
          </p:cNvPicPr>
          <p:nvPr/>
        </p:nvPicPr>
        <p:blipFill>
          <a:blip r:embed="rId2"/>
          <a:stretch>
            <a:fillRect/>
          </a:stretch>
        </p:blipFill>
        <p:spPr>
          <a:xfrm>
            <a:off x="425116" y="1860563"/>
            <a:ext cx="8444585" cy="4316400"/>
          </a:xfrm>
          <a:prstGeom prst="rect">
            <a:avLst/>
          </a:prstGeom>
        </p:spPr>
      </p:pic>
    </p:spTree>
    <p:extLst>
      <p:ext uri="{BB962C8B-B14F-4D97-AF65-F5344CB8AC3E}">
        <p14:creationId xmlns:p14="http://schemas.microsoft.com/office/powerpoint/2010/main" val="247048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Automatic Differentiation</a:t>
            </a:r>
            <a:endParaRPr lang="zh-CN" altLang="en-US" dirty="0"/>
          </a:p>
        </p:txBody>
      </p:sp>
      <p:sp>
        <p:nvSpPr>
          <p:cNvPr id="3" name="内容占位符 2"/>
          <p:cNvSpPr>
            <a:spLocks noGrp="1"/>
          </p:cNvSpPr>
          <p:nvPr>
            <p:ph idx="1"/>
          </p:nvPr>
        </p:nvSpPr>
        <p:spPr/>
        <p:txBody>
          <a:bodyPr/>
          <a:lstStyle/>
          <a:p>
            <a:r>
              <a:rPr lang="en-US" altLang="zh-CN" dirty="0" smtClean="0"/>
              <a:t>Reverse mode</a:t>
            </a:r>
            <a:endParaRPr lang="zh-CN" altLang="en-US" dirty="0"/>
          </a:p>
        </p:txBody>
      </p:sp>
      <p:pic>
        <p:nvPicPr>
          <p:cNvPr id="4" name="图片 3"/>
          <p:cNvPicPr>
            <a:picLocks noChangeAspect="1"/>
          </p:cNvPicPr>
          <p:nvPr/>
        </p:nvPicPr>
        <p:blipFill>
          <a:blip r:embed="rId2"/>
          <a:stretch>
            <a:fillRect/>
          </a:stretch>
        </p:blipFill>
        <p:spPr>
          <a:xfrm>
            <a:off x="833437" y="1859318"/>
            <a:ext cx="7405687" cy="4317645"/>
          </a:xfrm>
          <a:prstGeom prst="rect">
            <a:avLst/>
          </a:prstGeom>
        </p:spPr>
      </p:pic>
    </p:spTree>
    <p:extLst>
      <p:ext uri="{BB962C8B-B14F-4D97-AF65-F5344CB8AC3E}">
        <p14:creationId xmlns:p14="http://schemas.microsoft.com/office/powerpoint/2010/main" val="3313449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a:t>
            </a:r>
            <a:r>
              <a:rPr lang="en-US" altLang="zh-CN" dirty="0" smtClean="0"/>
              <a:t>ine</a:t>
            </a:r>
            <a:endParaRPr lang="zh-CN" altLang="en-US" dirty="0"/>
          </a:p>
        </p:txBody>
      </p:sp>
      <p:sp>
        <p:nvSpPr>
          <p:cNvPr id="3" name="内容占位符 2"/>
          <p:cNvSpPr>
            <a:spLocks noGrp="1"/>
          </p:cNvSpPr>
          <p:nvPr>
            <p:ph idx="1"/>
          </p:nvPr>
        </p:nvSpPr>
        <p:spPr/>
        <p:txBody>
          <a:bodyPr/>
          <a:lstStyle/>
          <a:p>
            <a:r>
              <a:rPr lang="en-US" altLang="zh-CN" sz="2400" dirty="0" smtClean="0"/>
              <a:t>Deep Learning Basics</a:t>
            </a:r>
          </a:p>
          <a:p>
            <a:r>
              <a:rPr lang="en-US" altLang="zh-CN" sz="2400" dirty="0" smtClean="0">
                <a:solidFill>
                  <a:schemeClr val="bg1">
                    <a:lumMod val="85000"/>
                  </a:schemeClr>
                </a:solidFill>
              </a:rPr>
              <a:t>The state-of-art frameworks</a:t>
            </a:r>
          </a:p>
          <a:p>
            <a:r>
              <a:rPr lang="en-US" altLang="zh-CN" sz="2400" dirty="0">
                <a:solidFill>
                  <a:schemeClr val="bg1">
                    <a:lumMod val="85000"/>
                  </a:schemeClr>
                </a:solidFill>
              </a:rPr>
              <a:t>GPU Acceleration &amp;&amp; </a:t>
            </a:r>
            <a:r>
              <a:rPr lang="en-US" altLang="zh-CN" sz="2400" dirty="0" err="1">
                <a:solidFill>
                  <a:schemeClr val="bg1">
                    <a:lumMod val="85000"/>
                  </a:schemeClr>
                </a:solidFill>
              </a:rPr>
              <a:t>Tensorflow</a:t>
            </a:r>
            <a:endParaRPr lang="en-US" altLang="zh-CN" sz="2400" dirty="0">
              <a:solidFill>
                <a:schemeClr val="bg1">
                  <a:lumMod val="85000"/>
                </a:schemeClr>
              </a:solidFill>
            </a:endParaRPr>
          </a:p>
          <a:p>
            <a:r>
              <a:rPr lang="en-US" altLang="zh-CN" sz="2400" dirty="0">
                <a:solidFill>
                  <a:schemeClr val="bg1">
                    <a:lumMod val="85000"/>
                  </a:schemeClr>
                </a:solidFill>
              </a:rPr>
              <a:t>Parameter Server &amp;&amp; </a:t>
            </a:r>
            <a:r>
              <a:rPr lang="en-US" altLang="zh-CN" sz="2400" dirty="0" err="1">
                <a:solidFill>
                  <a:schemeClr val="bg1">
                    <a:lumMod val="85000"/>
                  </a:schemeClr>
                </a:solidFill>
              </a:rPr>
              <a:t>MXNet</a:t>
            </a:r>
            <a:endParaRPr lang="en-US" altLang="zh-CN" sz="2400" dirty="0">
              <a:solidFill>
                <a:schemeClr val="bg1">
                  <a:lumMod val="85000"/>
                </a:schemeClr>
              </a:solidFill>
            </a:endParaRPr>
          </a:p>
          <a:p>
            <a:endParaRPr lang="zh-CN" altLang="en-US" dirty="0">
              <a:solidFill>
                <a:schemeClr val="bg1">
                  <a:lumMod val="85000"/>
                </a:schemeClr>
              </a:solidFill>
            </a:endParaRPr>
          </a:p>
        </p:txBody>
      </p:sp>
    </p:spTree>
    <p:extLst>
      <p:ext uri="{BB962C8B-B14F-4D97-AF65-F5344CB8AC3E}">
        <p14:creationId xmlns:p14="http://schemas.microsoft.com/office/powerpoint/2010/main" val="4136409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t="2620" b="5328"/>
          <a:stretch/>
        </p:blipFill>
        <p:spPr>
          <a:xfrm>
            <a:off x="6947730" y="4614828"/>
            <a:ext cx="1991170" cy="1562135"/>
          </a:xfrm>
          <a:prstGeom prst="rect">
            <a:avLst/>
          </a:prstGeom>
        </p:spPr>
      </p:pic>
      <p:sp>
        <p:nvSpPr>
          <p:cNvPr id="2" name="标题 1"/>
          <p:cNvSpPr>
            <a:spLocks noGrp="1"/>
          </p:cNvSpPr>
          <p:nvPr>
            <p:ph type="title"/>
          </p:nvPr>
        </p:nvSpPr>
        <p:spPr/>
        <p:txBody>
          <a:bodyPr/>
          <a:lstStyle/>
          <a:p>
            <a:r>
              <a:rPr lang="en-US" altLang="zh-CN" dirty="0" err="1" smtClean="0"/>
              <a:t>TensorFlow</a:t>
            </a:r>
            <a:endParaRPr lang="zh-CN" altLang="en-US" dirty="0"/>
          </a:p>
        </p:txBody>
      </p:sp>
      <p:sp>
        <p:nvSpPr>
          <p:cNvPr id="3" name="内容占位符 2"/>
          <p:cNvSpPr>
            <a:spLocks noGrp="1"/>
          </p:cNvSpPr>
          <p:nvPr>
            <p:ph idx="1"/>
          </p:nvPr>
        </p:nvSpPr>
        <p:spPr/>
        <p:txBody>
          <a:bodyPr/>
          <a:lstStyle/>
          <a:p>
            <a:r>
              <a:rPr lang="en-US" altLang="zh-CN" dirty="0" err="1"/>
              <a:t>TensorFlow</a:t>
            </a:r>
            <a:r>
              <a:rPr lang="en-US" altLang="zh-CN" dirty="0"/>
              <a:t> is an open source software library for </a:t>
            </a:r>
            <a:r>
              <a:rPr lang="en-US" altLang="zh-CN" b="1" dirty="0">
                <a:solidFill>
                  <a:srgbClr val="C00000"/>
                </a:solidFill>
              </a:rPr>
              <a:t>numerical computation</a:t>
            </a:r>
            <a:r>
              <a:rPr lang="en-US" altLang="zh-CN" dirty="0"/>
              <a:t> using data flow graphs</a:t>
            </a:r>
            <a:r>
              <a:rPr lang="en-US" altLang="zh-CN" dirty="0" smtClean="0"/>
              <a:t>.</a:t>
            </a:r>
          </a:p>
          <a:p>
            <a:pPr lvl="1"/>
            <a:r>
              <a:rPr lang="en-US" altLang="zh-CN" dirty="0" smtClean="0"/>
              <a:t>Nodes represent </a:t>
            </a:r>
            <a:r>
              <a:rPr lang="en-US" altLang="zh-CN" b="1" dirty="0" smtClean="0">
                <a:solidFill>
                  <a:srgbClr val="C00000"/>
                </a:solidFill>
              </a:rPr>
              <a:t>operations</a:t>
            </a:r>
            <a:r>
              <a:rPr lang="en-US" altLang="zh-CN" dirty="0" smtClean="0"/>
              <a:t>, while edges represent </a:t>
            </a:r>
            <a:r>
              <a:rPr lang="en-US" altLang="zh-CN" b="1" dirty="0" smtClean="0">
                <a:solidFill>
                  <a:srgbClr val="C00000"/>
                </a:solidFill>
              </a:rPr>
              <a:t>data flow</a:t>
            </a:r>
            <a:r>
              <a:rPr lang="en-US" altLang="zh-CN" dirty="0" smtClean="0"/>
              <a:t>.</a:t>
            </a:r>
          </a:p>
          <a:p>
            <a:pPr lvl="1"/>
            <a:r>
              <a:rPr lang="en-US" altLang="zh-CN" dirty="0" smtClean="0"/>
              <a:t>Deploys to </a:t>
            </a:r>
            <a:r>
              <a:rPr lang="en-US" altLang="zh-CN" dirty="0"/>
              <a:t>one or more CPUs or </a:t>
            </a:r>
            <a:r>
              <a:rPr lang="en-US" altLang="zh-CN" b="1" dirty="0">
                <a:solidFill>
                  <a:srgbClr val="C00000"/>
                </a:solidFill>
              </a:rPr>
              <a:t>GPUs</a:t>
            </a:r>
            <a:r>
              <a:rPr lang="en-US" altLang="zh-CN" dirty="0"/>
              <a:t> in </a:t>
            </a:r>
            <a:r>
              <a:rPr lang="en-US" altLang="zh-CN" dirty="0" smtClean="0"/>
              <a:t>various device.</a:t>
            </a:r>
          </a:p>
          <a:p>
            <a:pPr lvl="1"/>
            <a:r>
              <a:rPr lang="en-US" altLang="zh-CN" dirty="0" smtClean="0"/>
              <a:t>Includes </a:t>
            </a:r>
            <a:r>
              <a:rPr lang="en-US" altLang="zh-CN" b="1" dirty="0" err="1">
                <a:solidFill>
                  <a:srgbClr val="C00000"/>
                </a:solidFill>
              </a:rPr>
              <a:t>TensorBoard</a:t>
            </a:r>
            <a:r>
              <a:rPr lang="en-US" altLang="zh-CN" dirty="0"/>
              <a:t>, a data visualization </a:t>
            </a:r>
            <a:r>
              <a:rPr lang="en-US" altLang="zh-CN" dirty="0" smtClean="0"/>
              <a:t>toolkit.</a:t>
            </a:r>
          </a:p>
          <a:p>
            <a:pPr lvl="1"/>
            <a:r>
              <a:rPr lang="en-US" altLang="zh-CN" dirty="0" smtClean="0"/>
              <a:t>Performs </a:t>
            </a:r>
            <a:r>
              <a:rPr lang="en-US" altLang="zh-CN" b="1" dirty="0" smtClean="0">
                <a:solidFill>
                  <a:srgbClr val="C00000"/>
                </a:solidFill>
              </a:rPr>
              <a:t>automatic differentiation</a:t>
            </a:r>
            <a:r>
              <a:rPr lang="en-US" altLang="zh-CN" dirty="0" smtClean="0"/>
              <a:t>.</a:t>
            </a:r>
          </a:p>
          <a:p>
            <a:pPr lvl="1"/>
            <a:endParaRPr lang="en-US" altLang="zh-CN" dirty="0" smtClean="0"/>
          </a:p>
          <a:p>
            <a:r>
              <a:rPr lang="en-US" altLang="zh-CN" dirty="0" err="1"/>
              <a:t>TensorFlow</a:t>
            </a:r>
            <a:r>
              <a:rPr lang="en-US" altLang="zh-CN" dirty="0"/>
              <a:t> was originally developed </a:t>
            </a:r>
            <a:r>
              <a:rPr lang="en-US" altLang="zh-CN" dirty="0" smtClean="0"/>
              <a:t>for </a:t>
            </a:r>
            <a:r>
              <a:rPr lang="en-US" altLang="zh-CN" dirty="0"/>
              <a:t>the purposes of conducting </a:t>
            </a:r>
            <a:r>
              <a:rPr lang="en-US" altLang="zh-CN" b="1" dirty="0" smtClean="0">
                <a:solidFill>
                  <a:srgbClr val="C00000"/>
                </a:solidFill>
              </a:rPr>
              <a:t>ML </a:t>
            </a:r>
            <a:r>
              <a:rPr lang="en-US" altLang="zh-CN" b="1" dirty="0">
                <a:solidFill>
                  <a:srgbClr val="C00000"/>
                </a:solidFill>
              </a:rPr>
              <a:t>and </a:t>
            </a:r>
            <a:r>
              <a:rPr lang="en-US" altLang="zh-CN" b="1" dirty="0" smtClean="0">
                <a:solidFill>
                  <a:srgbClr val="C00000"/>
                </a:solidFill>
              </a:rPr>
              <a:t>DNN researches</a:t>
            </a:r>
            <a:r>
              <a:rPr lang="en-US" altLang="zh-CN" dirty="0" smtClean="0"/>
              <a:t>.</a:t>
            </a:r>
            <a:endParaRPr lang="zh-CN" altLang="en-US" dirty="0"/>
          </a:p>
        </p:txBody>
      </p:sp>
    </p:spTree>
    <p:extLst>
      <p:ext uri="{BB962C8B-B14F-4D97-AF65-F5344CB8AC3E}">
        <p14:creationId xmlns:p14="http://schemas.microsoft.com/office/powerpoint/2010/main" val="2991229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Symbolic computation</a:t>
            </a:r>
            <a:endParaRPr lang="zh-CN" altLang="en-US" dirty="0"/>
          </a:p>
        </p:txBody>
      </p:sp>
      <p:pic>
        <p:nvPicPr>
          <p:cNvPr id="4" name="图片 3"/>
          <p:cNvPicPr>
            <a:picLocks noChangeAspect="1"/>
          </p:cNvPicPr>
          <p:nvPr/>
        </p:nvPicPr>
        <p:blipFill>
          <a:blip r:embed="rId2"/>
          <a:stretch>
            <a:fillRect/>
          </a:stretch>
        </p:blipFill>
        <p:spPr>
          <a:xfrm>
            <a:off x="1501539" y="3617864"/>
            <a:ext cx="5676900" cy="1724025"/>
          </a:xfrm>
          <a:prstGeom prst="rect">
            <a:avLst/>
          </a:prstGeom>
        </p:spPr>
      </p:pic>
      <p:sp>
        <p:nvSpPr>
          <p:cNvPr id="6" name="内容占位符 2"/>
          <p:cNvSpPr>
            <a:spLocks noGrp="1"/>
          </p:cNvSpPr>
          <p:nvPr>
            <p:ph idx="1"/>
          </p:nvPr>
        </p:nvSpPr>
        <p:spPr>
          <a:xfrm>
            <a:off x="425116" y="1363579"/>
            <a:ext cx="8357936" cy="4813384"/>
          </a:xfrm>
        </p:spPr>
        <p:txBody>
          <a:bodyPr/>
          <a:lstStyle/>
          <a:p>
            <a:r>
              <a:rPr lang="en-US" altLang="zh-CN" dirty="0" smtClean="0"/>
              <a:t>Tensor:</a:t>
            </a:r>
          </a:p>
          <a:p>
            <a:pPr lvl="1"/>
            <a:r>
              <a:rPr lang="en-US" altLang="zh-CN" dirty="0" smtClean="0"/>
              <a:t>A </a:t>
            </a:r>
            <a:r>
              <a:rPr lang="en-US" altLang="zh-CN" dirty="0"/>
              <a:t>Tensor is a symbolic handle to one of the outputs of an Operation. It does not hold the values of that operation’s output, but instead provides a means of computing those values in a </a:t>
            </a:r>
            <a:r>
              <a:rPr lang="en-US" altLang="zh-CN" dirty="0" err="1"/>
              <a:t>TensorFlow</a:t>
            </a:r>
            <a:r>
              <a:rPr lang="en-US" altLang="zh-CN" dirty="0"/>
              <a:t> </a:t>
            </a:r>
            <a:r>
              <a:rPr lang="en-US" altLang="zh-CN" dirty="0" err="1"/>
              <a:t>tf.Session</a:t>
            </a:r>
            <a:r>
              <a:rPr lang="en-US" altLang="zh-CN" dirty="0" smtClean="0"/>
              <a:t>.</a:t>
            </a:r>
          </a:p>
          <a:p>
            <a:r>
              <a:rPr lang="en-US" altLang="zh-CN" dirty="0" smtClean="0"/>
              <a:t>Symbolic </a:t>
            </a:r>
            <a:r>
              <a:rPr lang="en-US" altLang="zh-CN" dirty="0"/>
              <a:t>graph</a:t>
            </a:r>
          </a:p>
          <a:p>
            <a:endParaRPr lang="zh-CN" altLang="en-US" dirty="0"/>
          </a:p>
        </p:txBody>
      </p:sp>
    </p:spTree>
    <p:extLst>
      <p:ext uri="{BB962C8B-B14F-4D97-AF65-F5344CB8AC3E}">
        <p14:creationId xmlns:p14="http://schemas.microsoft.com/office/powerpoint/2010/main" val="282057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Symbolic computation</a:t>
            </a:r>
            <a:endParaRPr lang="zh-CN" altLang="en-US" dirty="0"/>
          </a:p>
        </p:txBody>
      </p:sp>
      <p:sp>
        <p:nvSpPr>
          <p:cNvPr id="3" name="内容占位符 2"/>
          <p:cNvSpPr>
            <a:spLocks noGrp="1"/>
          </p:cNvSpPr>
          <p:nvPr>
            <p:ph idx="1"/>
          </p:nvPr>
        </p:nvSpPr>
        <p:spPr/>
        <p:txBody>
          <a:bodyPr/>
          <a:lstStyle/>
          <a:p>
            <a:r>
              <a:rPr lang="en-US" altLang="zh-CN" dirty="0" smtClean="0"/>
              <a:t>Operation:</a:t>
            </a:r>
          </a:p>
          <a:p>
            <a:pPr lvl="1"/>
            <a:r>
              <a:rPr lang="en-US" altLang="zh-CN" dirty="0" smtClean="0"/>
              <a:t>The node of the symbolic </a:t>
            </a:r>
            <a:r>
              <a:rPr lang="en-US" altLang="zh-CN" dirty="0"/>
              <a:t>graph</a:t>
            </a:r>
          </a:p>
          <a:p>
            <a:pPr lvl="1"/>
            <a:endParaRPr lang="zh-CN" altLang="en-US" dirty="0"/>
          </a:p>
        </p:txBody>
      </p:sp>
      <p:pic>
        <p:nvPicPr>
          <p:cNvPr id="4" name="图片 3"/>
          <p:cNvPicPr>
            <a:picLocks noChangeAspect="1"/>
          </p:cNvPicPr>
          <p:nvPr/>
        </p:nvPicPr>
        <p:blipFill>
          <a:blip r:embed="rId2"/>
          <a:stretch>
            <a:fillRect/>
          </a:stretch>
        </p:blipFill>
        <p:spPr>
          <a:xfrm>
            <a:off x="571731" y="2569268"/>
            <a:ext cx="8064706" cy="2402006"/>
          </a:xfrm>
          <a:prstGeom prst="rect">
            <a:avLst/>
          </a:prstGeom>
        </p:spPr>
      </p:pic>
    </p:spTree>
    <p:extLst>
      <p:ext uri="{BB962C8B-B14F-4D97-AF65-F5344CB8AC3E}">
        <p14:creationId xmlns:p14="http://schemas.microsoft.com/office/powerpoint/2010/main" val="2217909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Symbolic computation</a:t>
            </a:r>
            <a:endParaRPr lang="zh-CN" altLang="en-US" dirty="0"/>
          </a:p>
        </p:txBody>
      </p:sp>
      <p:sp>
        <p:nvSpPr>
          <p:cNvPr id="3" name="内容占位符 2"/>
          <p:cNvSpPr>
            <a:spLocks noGrp="1"/>
          </p:cNvSpPr>
          <p:nvPr>
            <p:ph idx="1"/>
          </p:nvPr>
        </p:nvSpPr>
        <p:spPr/>
        <p:txBody>
          <a:bodyPr/>
          <a:lstStyle/>
          <a:p>
            <a:r>
              <a:rPr lang="en-US" altLang="zh-CN" dirty="0" smtClean="0"/>
              <a:t>Kernel:</a:t>
            </a:r>
          </a:p>
          <a:p>
            <a:pPr lvl="1"/>
            <a:r>
              <a:rPr lang="en-US" altLang="zh-CN" dirty="0"/>
              <a:t>kernel</a:t>
            </a:r>
            <a:r>
              <a:rPr lang="zh-CN" altLang="en-US" dirty="0"/>
              <a:t>是</a:t>
            </a:r>
            <a:r>
              <a:rPr lang="en-US" altLang="zh-CN" dirty="0"/>
              <a:t>operation</a:t>
            </a:r>
            <a:r>
              <a:rPr lang="zh-CN" altLang="en-US" dirty="0"/>
              <a:t>在某种设备上的具体实现。</a:t>
            </a:r>
            <a:r>
              <a:rPr lang="en-US" altLang="zh-CN" dirty="0"/>
              <a:t>TF</a:t>
            </a:r>
            <a:r>
              <a:rPr lang="zh-CN" altLang="en-US" dirty="0"/>
              <a:t>的库通过注册机制来定义</a:t>
            </a:r>
            <a:r>
              <a:rPr lang="en-US" altLang="zh-CN" dirty="0"/>
              <a:t>op</a:t>
            </a:r>
            <a:r>
              <a:rPr lang="zh-CN" altLang="en-US" dirty="0"/>
              <a:t>和</a:t>
            </a:r>
            <a:r>
              <a:rPr lang="en-US" altLang="zh-CN" dirty="0"/>
              <a:t>kernel</a:t>
            </a:r>
            <a:r>
              <a:rPr lang="zh-CN" altLang="en-US" dirty="0"/>
              <a:t>，所以可以通过链接一个其他的库来进行</a:t>
            </a:r>
            <a:r>
              <a:rPr lang="en-US" altLang="zh-CN" dirty="0"/>
              <a:t>kernel</a:t>
            </a:r>
            <a:r>
              <a:rPr lang="zh-CN" altLang="en-US" dirty="0"/>
              <a:t>和</a:t>
            </a:r>
            <a:r>
              <a:rPr lang="en-US" altLang="zh-CN" dirty="0"/>
              <a:t>op</a:t>
            </a:r>
            <a:r>
              <a:rPr lang="zh-CN" altLang="en-US" dirty="0"/>
              <a:t>的扩展</a:t>
            </a:r>
            <a:r>
              <a:rPr lang="zh-CN" altLang="en-US" dirty="0" smtClean="0"/>
              <a:t>。</a:t>
            </a:r>
            <a:endParaRPr lang="en-US" altLang="zh-CN" dirty="0" smtClean="0"/>
          </a:p>
          <a:p>
            <a:r>
              <a:rPr lang="en-US" altLang="zh-CN" dirty="0" smtClean="0"/>
              <a:t>Edge: TF</a:t>
            </a:r>
            <a:r>
              <a:rPr lang="zh-CN" altLang="en-US" dirty="0"/>
              <a:t>的图中的边分为两种：</a:t>
            </a:r>
          </a:p>
          <a:p>
            <a:pPr lvl="1"/>
            <a:r>
              <a:rPr lang="zh-CN" altLang="en-US" dirty="0"/>
              <a:t>正常边，正常边上可以流动数据，即正常边就是</a:t>
            </a:r>
            <a:r>
              <a:rPr lang="en-US" altLang="zh-CN" dirty="0"/>
              <a:t>tensor</a:t>
            </a:r>
          </a:p>
          <a:p>
            <a:pPr lvl="1"/>
            <a:r>
              <a:rPr lang="zh-CN" altLang="en-US" dirty="0"/>
              <a:t>特殊边，又称作控制依赖，</a:t>
            </a:r>
            <a:r>
              <a:rPr lang="en-US" altLang="zh-CN" dirty="0"/>
              <a:t>(control dependencies) </a:t>
            </a:r>
          </a:p>
          <a:p>
            <a:pPr lvl="2"/>
            <a:r>
              <a:rPr lang="zh-CN" altLang="en-US" dirty="0"/>
              <a:t>没有数据从特殊边上流动，但是特殊边却可以控制节点之间的依赖关系，在特殊边的起始节点完成运算之前，特殊边的结束节点不会被执行。</a:t>
            </a:r>
          </a:p>
          <a:p>
            <a:pPr lvl="2"/>
            <a:r>
              <a:rPr lang="zh-CN" altLang="en-US" dirty="0"/>
              <a:t>也不仅仅非得有依赖关系才可以用特殊边，还可以有其他用法，比如为了控制内存的时候，可以让两个实际上并没有前后依赖关系的运算分开执行。</a:t>
            </a:r>
          </a:p>
          <a:p>
            <a:pPr lvl="2"/>
            <a:r>
              <a:rPr lang="zh-CN" altLang="en-US" dirty="0"/>
              <a:t>特殊边可以在</a:t>
            </a:r>
            <a:r>
              <a:rPr lang="en-US" altLang="zh-CN" dirty="0"/>
              <a:t>client</a:t>
            </a:r>
            <a:r>
              <a:rPr lang="zh-CN" altLang="en-US" dirty="0"/>
              <a:t>端被直接使用</a:t>
            </a:r>
          </a:p>
          <a:p>
            <a:pPr lvl="1"/>
            <a:endParaRPr lang="en-US" altLang="zh-CN" dirty="0"/>
          </a:p>
          <a:p>
            <a:endParaRPr lang="zh-CN" altLang="en-US" dirty="0"/>
          </a:p>
        </p:txBody>
      </p:sp>
    </p:spTree>
    <p:extLst>
      <p:ext uri="{BB962C8B-B14F-4D97-AF65-F5344CB8AC3E}">
        <p14:creationId xmlns:p14="http://schemas.microsoft.com/office/powerpoint/2010/main" val="3721894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Symbolic computation</a:t>
            </a:r>
            <a:endParaRPr lang="zh-CN" altLang="en-US" dirty="0"/>
          </a:p>
        </p:txBody>
      </p:sp>
      <p:sp>
        <p:nvSpPr>
          <p:cNvPr id="3" name="内容占位符 2"/>
          <p:cNvSpPr>
            <a:spLocks noGrp="1"/>
          </p:cNvSpPr>
          <p:nvPr>
            <p:ph idx="1"/>
          </p:nvPr>
        </p:nvSpPr>
        <p:spPr/>
        <p:txBody>
          <a:bodyPr/>
          <a:lstStyle/>
          <a:p>
            <a:r>
              <a:rPr lang="en-US" altLang="zh-CN" dirty="0"/>
              <a:t>Session</a:t>
            </a:r>
          </a:p>
          <a:p>
            <a:pPr lvl="1"/>
            <a:r>
              <a:rPr lang="zh-CN" altLang="en-US" dirty="0"/>
              <a:t>客户端使用会话来和</a:t>
            </a:r>
            <a:r>
              <a:rPr lang="en-US" altLang="zh-CN" dirty="0"/>
              <a:t>TF</a:t>
            </a:r>
            <a:r>
              <a:rPr lang="zh-CN" altLang="en-US" dirty="0"/>
              <a:t>系统交互，一般的模式是，建立会话，此时会生成一张空图；在会话中添加节点和边，形成一张图，然后执行。</a:t>
            </a:r>
          </a:p>
        </p:txBody>
      </p:sp>
      <p:pic>
        <p:nvPicPr>
          <p:cNvPr id="4" name="图片 3"/>
          <p:cNvPicPr>
            <a:picLocks noChangeAspect="1"/>
          </p:cNvPicPr>
          <p:nvPr/>
        </p:nvPicPr>
        <p:blipFill>
          <a:blip r:embed="rId2"/>
          <a:stretch>
            <a:fillRect/>
          </a:stretch>
        </p:blipFill>
        <p:spPr>
          <a:xfrm>
            <a:off x="737889" y="2948775"/>
            <a:ext cx="7732390" cy="275598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845" y="2555544"/>
            <a:ext cx="2811593" cy="4202591"/>
          </a:xfrm>
          <a:prstGeom prst="rect">
            <a:avLst/>
          </a:prstGeom>
        </p:spPr>
      </p:pic>
    </p:spTree>
    <p:extLst>
      <p:ext uri="{BB962C8B-B14F-4D97-AF65-F5344CB8AC3E}">
        <p14:creationId xmlns:p14="http://schemas.microsoft.com/office/powerpoint/2010/main" val="1683034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p>
        </p:txBody>
      </p:sp>
      <p:sp>
        <p:nvSpPr>
          <p:cNvPr id="3" name="内容占位符 2"/>
          <p:cNvSpPr>
            <a:spLocks noGrp="1"/>
          </p:cNvSpPr>
          <p:nvPr>
            <p:ph idx="1"/>
          </p:nvPr>
        </p:nvSpPr>
        <p:spPr/>
        <p:txBody>
          <a:bodyPr/>
          <a:lstStyle/>
          <a:p>
            <a:r>
              <a:rPr lang="en-US" altLang="zh-CN" dirty="0"/>
              <a:t>TF</a:t>
            </a:r>
            <a:r>
              <a:rPr lang="zh-CN" altLang="en-US" dirty="0"/>
              <a:t>中最重要的</a:t>
            </a:r>
            <a:r>
              <a:rPr lang="en-US" altLang="zh-CN" dirty="0"/>
              <a:t>Tensor</a:t>
            </a:r>
            <a:r>
              <a:rPr lang="zh-CN" altLang="en-US" dirty="0"/>
              <a:t>被支持的非常全面，</a:t>
            </a:r>
            <a:r>
              <a:rPr lang="en-US" altLang="zh-CN" dirty="0"/>
              <a:t>8bit</a:t>
            </a:r>
            <a:r>
              <a:rPr lang="zh-CN" altLang="en-US" dirty="0"/>
              <a:t>到</a:t>
            </a:r>
            <a:r>
              <a:rPr lang="en-US" altLang="zh-CN" dirty="0"/>
              <a:t>64bit</a:t>
            </a:r>
            <a:r>
              <a:rPr lang="zh-CN" altLang="en-US" dirty="0"/>
              <a:t>， </a:t>
            </a:r>
            <a:r>
              <a:rPr lang="en-US" altLang="zh-CN" dirty="0"/>
              <a:t>signed</a:t>
            </a:r>
            <a:r>
              <a:rPr lang="zh-CN" altLang="en-US" dirty="0"/>
              <a:t>和</a:t>
            </a:r>
            <a:r>
              <a:rPr lang="en-US" altLang="zh-CN" dirty="0"/>
              <a:t>unsigned</a:t>
            </a:r>
            <a:r>
              <a:rPr lang="zh-CN" altLang="en-US" dirty="0"/>
              <a:t>，</a:t>
            </a:r>
            <a:r>
              <a:rPr lang="en-US" altLang="zh-CN" dirty="0"/>
              <a:t>IEEE float/double</a:t>
            </a:r>
            <a:r>
              <a:rPr lang="zh-CN" altLang="en-US" dirty="0"/>
              <a:t>，</a:t>
            </a:r>
            <a:r>
              <a:rPr lang="en-US" altLang="zh-CN" dirty="0"/>
              <a:t>complex number</a:t>
            </a:r>
            <a:r>
              <a:rPr lang="zh-CN" altLang="en-US" dirty="0"/>
              <a:t>等等。使用引用计数来保存</a:t>
            </a:r>
            <a:r>
              <a:rPr lang="en-US" altLang="zh-CN" dirty="0"/>
              <a:t>tensor</a:t>
            </a:r>
            <a:r>
              <a:rPr lang="zh-CN" altLang="en-US" dirty="0"/>
              <a:t>，当计数到</a:t>
            </a:r>
            <a:r>
              <a:rPr lang="en-US" altLang="zh-CN" dirty="0"/>
              <a:t>0</a:t>
            </a:r>
            <a:r>
              <a:rPr lang="zh-CN" altLang="en-US" dirty="0"/>
              <a:t>时，</a:t>
            </a:r>
            <a:r>
              <a:rPr lang="en-US" altLang="zh-CN" dirty="0"/>
              <a:t>tensor</a:t>
            </a:r>
            <a:r>
              <a:rPr lang="zh-CN" altLang="en-US" dirty="0"/>
              <a:t>被回收。</a:t>
            </a:r>
          </a:p>
          <a:p>
            <a:r>
              <a:rPr lang="zh-CN" altLang="en-US" dirty="0"/>
              <a:t>客户端，用户会使用；与</a:t>
            </a:r>
            <a:r>
              <a:rPr lang="en-US" altLang="zh-CN" dirty="0"/>
              <a:t>master</a:t>
            </a:r>
            <a:r>
              <a:rPr lang="zh-CN" altLang="en-US" dirty="0"/>
              <a:t>和一些</a:t>
            </a:r>
            <a:r>
              <a:rPr lang="en-US" altLang="zh-CN" dirty="0"/>
              <a:t>worker process</a:t>
            </a:r>
            <a:r>
              <a:rPr lang="zh-CN" altLang="en-US" dirty="0"/>
              <a:t>交流</a:t>
            </a:r>
          </a:p>
          <a:p>
            <a:r>
              <a:rPr lang="en-US" altLang="zh-CN" dirty="0"/>
              <a:t>master</a:t>
            </a:r>
            <a:r>
              <a:rPr lang="zh-CN" altLang="en-US" dirty="0"/>
              <a:t>，用来与客户端交互，同时调度任务；</a:t>
            </a:r>
          </a:p>
          <a:p>
            <a:r>
              <a:rPr lang="en-US" altLang="zh-CN" dirty="0"/>
              <a:t>worker process</a:t>
            </a:r>
            <a:r>
              <a:rPr lang="zh-CN" altLang="en-US" dirty="0"/>
              <a:t>，工作节点，每个</a:t>
            </a:r>
            <a:r>
              <a:rPr lang="en-US" altLang="zh-CN" dirty="0"/>
              <a:t>worker process</a:t>
            </a:r>
            <a:r>
              <a:rPr lang="zh-CN" altLang="en-US" dirty="0"/>
              <a:t>可以访问一到多个</a:t>
            </a:r>
            <a:r>
              <a:rPr lang="en-US" altLang="zh-CN" dirty="0"/>
              <a:t>device</a:t>
            </a:r>
            <a:r>
              <a:rPr lang="zh-CN" altLang="en-US" dirty="0"/>
              <a:t>。</a:t>
            </a:r>
          </a:p>
          <a:p>
            <a:r>
              <a:rPr lang="en-US" altLang="zh-CN" dirty="0"/>
              <a:t>device</a:t>
            </a:r>
            <a:r>
              <a:rPr lang="zh-CN" altLang="en-US" dirty="0"/>
              <a:t>，</a:t>
            </a:r>
            <a:r>
              <a:rPr lang="en-US" altLang="zh-CN" dirty="0"/>
              <a:t>TF</a:t>
            </a:r>
            <a:r>
              <a:rPr lang="zh-CN" altLang="en-US" dirty="0"/>
              <a:t>的计算核心，通过将</a:t>
            </a:r>
            <a:r>
              <a:rPr lang="en-US" altLang="zh-CN" dirty="0"/>
              <a:t>device</a:t>
            </a:r>
            <a:r>
              <a:rPr lang="zh-CN" altLang="en-US" dirty="0"/>
              <a:t>的类型、</a:t>
            </a:r>
            <a:r>
              <a:rPr lang="en-US" altLang="zh-CN" dirty="0"/>
              <a:t>job</a:t>
            </a:r>
            <a:r>
              <a:rPr lang="zh-CN" altLang="en-US" dirty="0"/>
              <a:t>名称、在</a:t>
            </a:r>
            <a:r>
              <a:rPr lang="en-US" altLang="zh-CN" dirty="0"/>
              <a:t>worker process</a:t>
            </a:r>
            <a:r>
              <a:rPr lang="zh-CN" altLang="en-US" dirty="0"/>
              <a:t>中的索引将</a:t>
            </a:r>
            <a:r>
              <a:rPr lang="en-US" altLang="zh-CN" dirty="0"/>
              <a:t>device</a:t>
            </a:r>
            <a:r>
              <a:rPr lang="zh-CN" altLang="en-US" dirty="0"/>
              <a:t>命名。可以通过注册机制来添加新的</a:t>
            </a:r>
            <a:r>
              <a:rPr lang="en-US" altLang="zh-CN" dirty="0"/>
              <a:t>device</a:t>
            </a:r>
            <a:r>
              <a:rPr lang="zh-CN" altLang="en-US" dirty="0"/>
              <a:t>实现，每个</a:t>
            </a:r>
            <a:r>
              <a:rPr lang="en-US" altLang="zh-CN" dirty="0"/>
              <a:t>device</a:t>
            </a:r>
            <a:r>
              <a:rPr lang="zh-CN" altLang="en-US" dirty="0"/>
              <a:t>实现需要负责内存分配和管理调度</a:t>
            </a:r>
            <a:r>
              <a:rPr lang="en-US" altLang="zh-CN" dirty="0"/>
              <a:t>TF</a:t>
            </a:r>
            <a:r>
              <a:rPr lang="zh-CN" altLang="en-US" dirty="0"/>
              <a:t>系统所下达的核运算需求。</a:t>
            </a:r>
          </a:p>
        </p:txBody>
      </p:sp>
    </p:spTree>
    <p:extLst>
      <p:ext uri="{BB962C8B-B14F-4D97-AF65-F5344CB8AC3E}">
        <p14:creationId xmlns:p14="http://schemas.microsoft.com/office/powerpoint/2010/main" val="2642803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7274" y="3762130"/>
            <a:ext cx="8073368" cy="2704866"/>
          </a:xfrm>
        </p:spPr>
      </p:pic>
      <p:sp>
        <p:nvSpPr>
          <p:cNvPr id="2" name="标题 1"/>
          <p:cNvSpPr>
            <a:spLocks noGrp="1"/>
          </p:cNvSpPr>
          <p:nvPr>
            <p:ph type="title"/>
          </p:nvPr>
        </p:nvSpPr>
        <p:spPr/>
        <p:txBody>
          <a:bodyPr/>
          <a:lstStyle/>
          <a:p>
            <a:r>
              <a:rPr lang="en-US" altLang="zh-CN" dirty="0"/>
              <a:t>Implementation</a:t>
            </a:r>
            <a:endParaRPr lang="zh-CN" altLang="en-US" dirty="0"/>
          </a:p>
        </p:txBody>
      </p:sp>
      <p:sp>
        <p:nvSpPr>
          <p:cNvPr id="5" name="文本框 4"/>
          <p:cNvSpPr txBox="1"/>
          <p:nvPr/>
        </p:nvSpPr>
        <p:spPr>
          <a:xfrm>
            <a:off x="424864" y="1010653"/>
            <a:ext cx="8358188" cy="3477875"/>
          </a:xfrm>
          <a:prstGeom prst="rect">
            <a:avLst/>
          </a:prstGeom>
          <a:noFill/>
        </p:spPr>
        <p:txBody>
          <a:bodyPr wrap="square" rtlCol="0">
            <a:spAutoFit/>
          </a:bodyPr>
          <a:lstStyle/>
          <a:p>
            <a:pPr marL="342900" indent="-342900">
              <a:buClr>
                <a:srgbClr val="0070C0"/>
              </a:buClr>
              <a:buFont typeface="Wingdings" panose="05000000000000000000" pitchFamily="2" charset="2"/>
              <a:buChar char="n"/>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Single-Device Execution</a:t>
            </a:r>
          </a:p>
          <a:p>
            <a:pPr marL="742950" lvl="1" indent="-285750">
              <a:buFont typeface="Arial" panose="020B0604020202020204" pitchFamily="34" charset="0"/>
              <a:buChar char="•"/>
            </a:pPr>
            <a:r>
              <a:rPr lang="zh-CN" altLang="en-US" dirty="0"/>
              <a:t>构建好图后，使用拓扑算法来决定执行哪一个节点，即对每个节点使用一个计数，值表示所依赖的未完成的节点数目，当一个节点的运算完成时，将依赖该节点的所有节点的计数减一。如果节点的计数为</a:t>
            </a:r>
            <a:r>
              <a:rPr lang="en-US" altLang="zh-CN" dirty="0"/>
              <a:t>0</a:t>
            </a:r>
            <a:r>
              <a:rPr lang="zh-CN" altLang="en-US" dirty="0"/>
              <a:t>，将其放入准备队列待执行</a:t>
            </a:r>
            <a:endParaRPr lang="en-US" altLang="zh-CN" dirty="0"/>
          </a:p>
          <a:p>
            <a:pPr marL="342900" indent="-342900">
              <a:buClr>
                <a:srgbClr val="0070C0"/>
              </a:buClr>
              <a:buFont typeface="Wingdings" panose="05000000000000000000" pitchFamily="2" charset="2"/>
              <a:buChar char="n"/>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Multi-Device Execution</a:t>
            </a:r>
          </a:p>
          <a:p>
            <a:r>
              <a:rPr lang="en-US" altLang="zh-CN" dirty="0" smtClean="0"/>
              <a:t>	</a:t>
            </a:r>
            <a:r>
              <a:rPr lang="zh-CN" altLang="en-US" dirty="0" smtClean="0"/>
              <a:t>当</a:t>
            </a:r>
            <a:r>
              <a:rPr lang="zh-CN" altLang="en-US" dirty="0"/>
              <a:t>系统到了分布式情况下时，事情就变得复杂了很多，还好前述调度用了现有的框架。那么对于</a:t>
            </a:r>
            <a:r>
              <a:rPr lang="en-US" altLang="zh-CN" dirty="0"/>
              <a:t>TF</a:t>
            </a:r>
            <a:r>
              <a:rPr lang="zh-CN" altLang="en-US" dirty="0"/>
              <a:t>来说，剩下的事情就是：</a:t>
            </a:r>
          </a:p>
          <a:p>
            <a:pPr marL="1200150" lvl="2" indent="-285750">
              <a:buFont typeface="Arial" panose="020B0604020202020204" pitchFamily="34" charset="0"/>
              <a:buChar char="•"/>
            </a:pPr>
            <a:r>
              <a:rPr lang="zh-CN" altLang="en-US" dirty="0" smtClean="0"/>
              <a:t>决定</a:t>
            </a:r>
            <a:r>
              <a:rPr lang="zh-CN" altLang="en-US" dirty="0"/>
              <a:t>运算在哪个设备上运行</a:t>
            </a:r>
          </a:p>
          <a:p>
            <a:pPr marL="1200150" lvl="2" indent="-285750">
              <a:buFont typeface="Arial" panose="020B0604020202020204" pitchFamily="34" charset="0"/>
              <a:buChar char="•"/>
            </a:pPr>
            <a:r>
              <a:rPr lang="zh-CN" altLang="en-US" dirty="0" smtClean="0"/>
              <a:t>管理</a:t>
            </a:r>
            <a:r>
              <a:rPr lang="zh-CN" altLang="en-US" dirty="0"/>
              <a:t>设备之间的数据传递</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56944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p:txBody>
          <a:bodyPr/>
          <a:lstStyle/>
          <a:p>
            <a:r>
              <a:rPr lang="zh-CN" altLang="en-US" dirty="0"/>
              <a:t>决定设备</a:t>
            </a:r>
          </a:p>
          <a:p>
            <a:pPr lvl="1"/>
            <a:r>
              <a:rPr lang="zh-CN" altLang="en-US" dirty="0"/>
              <a:t>使用一个</a:t>
            </a:r>
            <a:r>
              <a:rPr lang="en-US" altLang="zh-CN" dirty="0"/>
              <a:t>cost model</a:t>
            </a:r>
            <a:r>
              <a:rPr lang="zh-CN" altLang="en-US" dirty="0"/>
              <a:t>算法来进行预估时间，计算后使用贪心算法来分配设备。在决定设备的时候，也可以预先设置一些约束，比如，某个</a:t>
            </a:r>
            <a:r>
              <a:rPr lang="en-US" altLang="zh-CN" dirty="0"/>
              <a:t>op</a:t>
            </a:r>
            <a:r>
              <a:rPr lang="zh-CN" altLang="en-US" dirty="0"/>
              <a:t>只能在</a:t>
            </a:r>
            <a:r>
              <a:rPr lang="en-US" altLang="zh-CN" dirty="0"/>
              <a:t>GPU</a:t>
            </a:r>
            <a:r>
              <a:rPr lang="zh-CN" altLang="en-US" dirty="0"/>
              <a:t>上执行等</a:t>
            </a:r>
            <a:r>
              <a:rPr lang="zh-CN" altLang="en-US" dirty="0" smtClean="0"/>
              <a:t>。</a:t>
            </a:r>
            <a:endParaRPr lang="en-US" altLang="zh-CN" dirty="0" smtClean="0"/>
          </a:p>
          <a:p>
            <a:pPr lvl="1"/>
            <a:endParaRPr lang="zh-CN" altLang="en-US" dirty="0"/>
          </a:p>
          <a:p>
            <a:pPr lvl="1"/>
            <a:r>
              <a:rPr lang="zh-CN" altLang="en-US" dirty="0" smtClean="0"/>
              <a:t>预估</a:t>
            </a:r>
            <a:r>
              <a:rPr lang="zh-CN" altLang="en-US" dirty="0"/>
              <a:t>时间有两种方法</a:t>
            </a:r>
            <a:r>
              <a:rPr lang="zh-CN" altLang="en-US" dirty="0" smtClean="0"/>
              <a:t>：</a:t>
            </a:r>
            <a:endParaRPr lang="zh-CN" altLang="en-US" dirty="0"/>
          </a:p>
          <a:p>
            <a:pPr lvl="2"/>
            <a:r>
              <a:rPr lang="zh-CN" altLang="en-US" dirty="0"/>
              <a:t>使用启发式的算法，通过把输入和输出的类型以及</a:t>
            </a:r>
            <a:r>
              <a:rPr lang="en-US" altLang="zh-CN" dirty="0"/>
              <a:t>tensor</a:t>
            </a:r>
            <a:r>
              <a:rPr lang="zh-CN" altLang="en-US" dirty="0"/>
              <a:t>的大小输入进去，得到时间的预估</a:t>
            </a:r>
          </a:p>
          <a:p>
            <a:pPr lvl="2"/>
            <a:r>
              <a:rPr lang="zh-CN" altLang="en-US" dirty="0"/>
              <a:t>使用模拟的方法，对图的计算进行一个模拟，得到各个计算在其可用的设备上的时间。</a:t>
            </a:r>
          </a:p>
          <a:p>
            <a:pPr lvl="2"/>
            <a:r>
              <a:rPr lang="zh-CN" altLang="en-US" dirty="0"/>
              <a:t>寻找合适设备是</a:t>
            </a:r>
            <a:r>
              <a:rPr lang="en-US" altLang="zh-CN" dirty="0"/>
              <a:t>TF</a:t>
            </a:r>
            <a:r>
              <a:rPr lang="zh-CN" altLang="en-US" dirty="0"/>
              <a:t>系统区分与之前很多系统的地方，之前的系统比如</a:t>
            </a:r>
            <a:r>
              <a:rPr lang="en-US" altLang="zh-CN" dirty="0"/>
              <a:t>Parameter Server</a:t>
            </a:r>
            <a:r>
              <a:rPr lang="zh-CN" altLang="en-US" dirty="0"/>
              <a:t>，是参数分离出来，运算在一起，同时使用数据切分来达到分布式。而</a:t>
            </a:r>
            <a:r>
              <a:rPr lang="en-US" altLang="zh-CN" dirty="0"/>
              <a:t>TF</a:t>
            </a:r>
            <a:r>
              <a:rPr lang="zh-CN" altLang="en-US" dirty="0"/>
              <a:t>是把每个</a:t>
            </a:r>
            <a:r>
              <a:rPr lang="en-US" altLang="zh-CN" dirty="0"/>
              <a:t>op</a:t>
            </a:r>
            <a:r>
              <a:rPr lang="zh-CN" altLang="en-US" dirty="0"/>
              <a:t>都映射到某个机器上，意味着每个</a:t>
            </a:r>
            <a:r>
              <a:rPr lang="en-US" altLang="zh-CN" dirty="0"/>
              <a:t>op</a:t>
            </a:r>
            <a:r>
              <a:rPr lang="zh-CN" altLang="en-US" dirty="0"/>
              <a:t>可能在不同的机器上，这是对系统的进一步剖离，因而可以达到更高的可扩展性。</a:t>
            </a:r>
          </a:p>
        </p:txBody>
      </p:sp>
    </p:spTree>
    <p:extLst>
      <p:ext uri="{BB962C8B-B14F-4D97-AF65-F5344CB8AC3E}">
        <p14:creationId xmlns:p14="http://schemas.microsoft.com/office/powerpoint/2010/main" val="4187906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p:txBody>
          <a:bodyPr/>
          <a:lstStyle/>
          <a:p>
            <a:r>
              <a:rPr lang="zh-CN" altLang="en-US" dirty="0" smtClean="0"/>
              <a:t>跨设备通信：</a:t>
            </a:r>
            <a:endParaRPr lang="en-US" altLang="zh-CN" dirty="0" smtClean="0"/>
          </a:p>
          <a:p>
            <a:pPr lvl="1"/>
            <a:r>
              <a:rPr lang="zh-CN" altLang="en-US" dirty="0"/>
              <a:t>当两个需要通信的</a:t>
            </a:r>
            <a:r>
              <a:rPr lang="en-US" altLang="zh-CN" dirty="0"/>
              <a:t>op</a:t>
            </a:r>
            <a:r>
              <a:rPr lang="zh-CN" altLang="en-US" dirty="0"/>
              <a:t>在不同的机器上时，就需要跨设备通信，当它们需要通信时，</a:t>
            </a:r>
            <a:r>
              <a:rPr lang="en-US" altLang="zh-CN" dirty="0"/>
              <a:t>TF</a:t>
            </a:r>
            <a:r>
              <a:rPr lang="zh-CN" altLang="en-US" dirty="0"/>
              <a:t>会在它们之间的联系中添加</a:t>
            </a:r>
            <a:r>
              <a:rPr lang="en-US" altLang="zh-CN" dirty="0"/>
              <a:t>Send</a:t>
            </a:r>
            <a:r>
              <a:rPr lang="zh-CN" altLang="en-US" dirty="0"/>
              <a:t>和</a:t>
            </a:r>
            <a:r>
              <a:rPr lang="en-US" altLang="zh-CN" dirty="0" err="1"/>
              <a:t>Recv</a:t>
            </a:r>
            <a:r>
              <a:rPr lang="zh-CN" altLang="en-US" dirty="0"/>
              <a:t>节点，通过</a:t>
            </a:r>
            <a:r>
              <a:rPr lang="en-US" altLang="zh-CN" dirty="0"/>
              <a:t>Send</a:t>
            </a:r>
            <a:r>
              <a:rPr lang="zh-CN" altLang="en-US" dirty="0"/>
              <a:t>和</a:t>
            </a:r>
            <a:r>
              <a:rPr lang="en-US" altLang="zh-CN" dirty="0" err="1"/>
              <a:t>Recv</a:t>
            </a:r>
            <a:r>
              <a:rPr lang="zh-CN" altLang="en-US" dirty="0"/>
              <a:t>之间进行通信来达到</a:t>
            </a:r>
            <a:r>
              <a:rPr lang="en-US" altLang="zh-CN" dirty="0"/>
              <a:t>op</a:t>
            </a:r>
            <a:r>
              <a:rPr lang="zh-CN" altLang="en-US" dirty="0"/>
              <a:t>之间通信的效果。</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292" y="2876510"/>
            <a:ext cx="6265794" cy="2891019"/>
          </a:xfrm>
          <a:prstGeom prst="rect">
            <a:avLst/>
          </a:prstGeom>
        </p:spPr>
      </p:pic>
    </p:spTree>
    <p:extLst>
      <p:ext uri="{BB962C8B-B14F-4D97-AF65-F5344CB8AC3E}">
        <p14:creationId xmlns:p14="http://schemas.microsoft.com/office/powerpoint/2010/main" val="56120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Computation</a:t>
            </a:r>
            <a:endParaRPr lang="zh-CN" altLang="en-US" dirty="0"/>
          </a:p>
        </p:txBody>
      </p:sp>
      <p:sp>
        <p:nvSpPr>
          <p:cNvPr id="3" name="内容占位符 2"/>
          <p:cNvSpPr>
            <a:spLocks noGrp="1"/>
          </p:cNvSpPr>
          <p:nvPr>
            <p:ph idx="1"/>
          </p:nvPr>
        </p:nvSpPr>
        <p:spPr/>
        <p:txBody>
          <a:bodyPr/>
          <a:lstStyle/>
          <a:p>
            <a:r>
              <a:rPr lang="zh-CN" altLang="en-US" dirty="0"/>
              <a:t>连接式的机器学习算法往往需要使用梯度下降法来求取参数，</a:t>
            </a:r>
            <a:r>
              <a:rPr lang="en-US" altLang="zh-CN" dirty="0"/>
              <a:t>TF</a:t>
            </a:r>
            <a:r>
              <a:rPr lang="zh-CN" altLang="en-US" dirty="0"/>
              <a:t>通过扩展图的方式实现了自动求导，</a:t>
            </a:r>
            <a:r>
              <a:rPr lang="en-US" altLang="zh-CN" dirty="0"/>
              <a:t>TF</a:t>
            </a:r>
            <a:r>
              <a:rPr lang="zh-CN" altLang="en-US" dirty="0"/>
              <a:t>做法如下：</a:t>
            </a:r>
          </a:p>
          <a:p>
            <a:r>
              <a:rPr lang="zh-CN" altLang="en-US" dirty="0"/>
              <a:t>对于每张计算图，得到从输入</a:t>
            </a:r>
            <a:r>
              <a:rPr lang="en-US" altLang="zh-CN" dirty="0"/>
              <a:t>I</a:t>
            </a:r>
            <a:r>
              <a:rPr lang="zh-CN" altLang="en-US" dirty="0"/>
              <a:t>到输出</a:t>
            </a:r>
            <a:r>
              <a:rPr lang="en-US" altLang="zh-CN" dirty="0"/>
              <a:t>C</a:t>
            </a:r>
            <a:r>
              <a:rPr lang="zh-CN" altLang="en-US" dirty="0"/>
              <a:t>的路径，并从</a:t>
            </a:r>
            <a:r>
              <a:rPr lang="en-US" altLang="zh-CN" dirty="0"/>
              <a:t>C</a:t>
            </a:r>
            <a:r>
              <a:rPr lang="zh-CN" altLang="en-US" dirty="0"/>
              <a:t>到</a:t>
            </a:r>
            <a:r>
              <a:rPr lang="en-US" altLang="zh-CN" dirty="0"/>
              <a:t>I</a:t>
            </a:r>
            <a:r>
              <a:rPr lang="zh-CN" altLang="en-US" dirty="0"/>
              <a:t>回溯，回溯过程中对于路径上的每个节点</a:t>
            </a:r>
            <a:r>
              <a:rPr lang="en-US" altLang="zh-CN" dirty="0"/>
              <a:t>A</a:t>
            </a:r>
            <a:r>
              <a:rPr lang="zh-CN" altLang="en-US" dirty="0"/>
              <a:t>，添加另一个节点来计算</a:t>
            </a:r>
            <a:r>
              <a:rPr lang="en-US" altLang="zh-CN" dirty="0"/>
              <a:t>A’</a:t>
            </a:r>
            <a:r>
              <a:rPr lang="zh-CN" altLang="en-US" dirty="0"/>
              <a:t>来计算偏导，在计算偏导的过程中，</a:t>
            </a:r>
            <a:r>
              <a:rPr lang="en-US" altLang="zh-CN" dirty="0"/>
              <a:t>A’</a:t>
            </a:r>
            <a:r>
              <a:rPr lang="zh-CN" altLang="en-US" dirty="0"/>
              <a:t>不仅仅将上一层传下来的反向导数作为输入，还可能将</a:t>
            </a:r>
            <a:r>
              <a:rPr lang="en-US" altLang="zh-CN" dirty="0"/>
              <a:t>A</a:t>
            </a:r>
            <a:r>
              <a:rPr lang="zh-CN" altLang="en-US" dirty="0"/>
              <a:t>的输入和输出也作为其输入</a:t>
            </a:r>
            <a:r>
              <a:rPr lang="zh-CN" altLang="en-US" dirty="0" smtClean="0"/>
              <a:t>。</a:t>
            </a:r>
            <a:endParaRPr lang="en-US" altLang="zh-CN" dirty="0" smtClean="0"/>
          </a:p>
          <a:p>
            <a:endParaRPr lang="zh-CN" altLang="en-US"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522" y="3612068"/>
            <a:ext cx="4347530" cy="3245931"/>
          </a:xfrm>
          <a:prstGeom prst="rect">
            <a:avLst/>
          </a:prstGeom>
        </p:spPr>
      </p:pic>
    </p:spTree>
    <p:extLst>
      <p:ext uri="{BB962C8B-B14F-4D97-AF65-F5344CB8AC3E}">
        <p14:creationId xmlns:p14="http://schemas.microsoft.com/office/powerpoint/2010/main" val="92226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Statistical Learning</a:t>
            </a:r>
            <a:endParaRPr lang="zh-CN" altLang="en-US" dirty="0"/>
          </a:p>
        </p:txBody>
      </p:sp>
      <p:pic>
        <p:nvPicPr>
          <p:cNvPr id="4" name="图片 3"/>
          <p:cNvPicPr>
            <a:picLocks noChangeAspect="1"/>
          </p:cNvPicPr>
          <p:nvPr/>
        </p:nvPicPr>
        <p:blipFill>
          <a:blip r:embed="rId2"/>
          <a:stretch>
            <a:fillRect/>
          </a:stretch>
        </p:blipFill>
        <p:spPr>
          <a:xfrm>
            <a:off x="498861" y="1506897"/>
            <a:ext cx="8284191" cy="4411396"/>
          </a:xfrm>
          <a:prstGeom prst="rect">
            <a:avLst/>
          </a:prstGeom>
        </p:spPr>
      </p:pic>
    </p:spTree>
    <p:extLst>
      <p:ext uri="{BB962C8B-B14F-4D97-AF65-F5344CB8AC3E}">
        <p14:creationId xmlns:p14="http://schemas.microsoft.com/office/powerpoint/2010/main" val="2479420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Computation</a:t>
            </a:r>
            <a:endParaRPr lang="zh-CN" altLang="en-US" dirty="0"/>
          </a:p>
        </p:txBody>
      </p:sp>
      <p:sp>
        <p:nvSpPr>
          <p:cNvPr id="3" name="内容占位符 2"/>
          <p:cNvSpPr>
            <a:spLocks noGrp="1"/>
          </p:cNvSpPr>
          <p:nvPr>
            <p:ph idx="1"/>
          </p:nvPr>
        </p:nvSpPr>
        <p:spPr/>
        <p:txBody>
          <a:bodyPr/>
          <a:lstStyle/>
          <a:p>
            <a:r>
              <a:rPr lang="zh-CN" altLang="en-US" dirty="0"/>
              <a:t>在执行前向计算的时候，启发式的优化算法通过观察图中的节点的计算顺序，来决定哪种操作放在哪个节点上，从而帮助用户来内存重用；当启发式的算法无效的时候，用户还可以通过添加控制依赖来自行实现内存上的优化。</a:t>
            </a:r>
          </a:p>
          <a:p>
            <a:r>
              <a:rPr lang="zh-CN" altLang="en-US" dirty="0"/>
              <a:t>而当反向传播加入的时候，事情变得有点复杂，在正向计算中较前位置的计算数据在反向传播的后期会被经常用到。这就需要把这些数据存在内存中，从而整个图的内存都将被占用，使得本来就少的</a:t>
            </a:r>
            <a:r>
              <a:rPr lang="en-US" altLang="zh-CN" dirty="0"/>
              <a:t>GPU</a:t>
            </a:r>
            <a:r>
              <a:rPr lang="zh-CN" altLang="en-US" dirty="0"/>
              <a:t>内存更加的捉襟见肘。</a:t>
            </a:r>
          </a:p>
          <a:p>
            <a:r>
              <a:rPr lang="zh-CN" altLang="en-US" dirty="0"/>
              <a:t>有三种方法来对其进行优化：</a:t>
            </a:r>
          </a:p>
          <a:p>
            <a:pPr lvl="1"/>
            <a:r>
              <a:rPr lang="zh-CN" altLang="en-US" dirty="0"/>
              <a:t>更加复杂的启发式算法来决定图的计算顺序</a:t>
            </a:r>
          </a:p>
          <a:p>
            <a:pPr lvl="1"/>
            <a:r>
              <a:rPr lang="zh-CN" altLang="en-US" dirty="0"/>
              <a:t>重新计算这些向量而不是保存下来</a:t>
            </a:r>
          </a:p>
          <a:p>
            <a:pPr lvl="1"/>
            <a:r>
              <a:rPr lang="zh-CN" altLang="en-US" dirty="0"/>
              <a:t>将长期在</a:t>
            </a:r>
            <a:r>
              <a:rPr lang="en-US" altLang="zh-CN" dirty="0"/>
              <a:t>GPU</a:t>
            </a:r>
            <a:r>
              <a:rPr lang="zh-CN" altLang="en-US" dirty="0"/>
              <a:t>内存中的</a:t>
            </a:r>
            <a:r>
              <a:rPr lang="en-US" altLang="zh-CN" dirty="0"/>
              <a:t>tensor</a:t>
            </a:r>
            <a:r>
              <a:rPr lang="zh-CN" altLang="en-US" dirty="0"/>
              <a:t>转移到</a:t>
            </a:r>
            <a:r>
              <a:rPr lang="en-US" altLang="zh-CN" dirty="0"/>
              <a:t>CPU</a:t>
            </a:r>
            <a:r>
              <a:rPr lang="zh-CN" altLang="en-US" dirty="0"/>
              <a:t>内存中</a:t>
            </a:r>
          </a:p>
          <a:p>
            <a:endParaRPr lang="zh-CN" altLang="en-US" dirty="0" smtClean="0"/>
          </a:p>
          <a:p>
            <a:endParaRPr lang="zh-CN" altLang="en-US" dirty="0"/>
          </a:p>
        </p:txBody>
      </p:sp>
    </p:spTree>
    <p:extLst>
      <p:ext uri="{BB962C8B-B14F-4D97-AF65-F5344CB8AC3E}">
        <p14:creationId xmlns:p14="http://schemas.microsoft.com/office/powerpoint/2010/main" val="2644549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t>
            </a:r>
            <a:endParaRPr lang="zh-CN" altLang="en-US" dirty="0"/>
          </a:p>
        </p:txBody>
      </p:sp>
      <p:sp>
        <p:nvSpPr>
          <p:cNvPr id="3" name="内容占位符 2"/>
          <p:cNvSpPr>
            <a:spLocks noGrp="1"/>
          </p:cNvSpPr>
          <p:nvPr>
            <p:ph idx="1"/>
          </p:nvPr>
        </p:nvSpPr>
        <p:spPr/>
        <p:txBody>
          <a:bodyPr/>
          <a:lstStyle/>
          <a:p>
            <a:r>
              <a:rPr lang="en-US" altLang="zh-CN" dirty="0"/>
              <a:t>Partial Execution</a:t>
            </a:r>
          </a:p>
          <a:p>
            <a:pPr lvl="1"/>
            <a:r>
              <a:rPr lang="en-US" altLang="zh-CN" dirty="0"/>
              <a:t>TF</a:t>
            </a:r>
            <a:r>
              <a:rPr lang="zh-CN" altLang="en-US" dirty="0"/>
              <a:t>支持部分执行，对于多输出的</a:t>
            </a:r>
            <a:r>
              <a:rPr lang="en-US" altLang="zh-CN" dirty="0"/>
              <a:t>TF</a:t>
            </a:r>
            <a:r>
              <a:rPr lang="zh-CN" altLang="en-US" dirty="0"/>
              <a:t>图，可能用户只想获取一个输出，此时可以指定需要的输入</a:t>
            </a:r>
            <a:r>
              <a:rPr lang="en-US" altLang="zh-CN" dirty="0"/>
              <a:t>(feed)</a:t>
            </a:r>
            <a:r>
              <a:rPr lang="zh-CN" altLang="en-US" dirty="0"/>
              <a:t>和输出</a:t>
            </a:r>
            <a:r>
              <a:rPr lang="en-US" altLang="zh-CN" dirty="0"/>
              <a:t>(fetch)</a:t>
            </a:r>
            <a:r>
              <a:rPr lang="zh-CN" altLang="en-US" dirty="0"/>
              <a:t>值。然后</a:t>
            </a:r>
            <a:r>
              <a:rPr lang="en-US" altLang="zh-CN" dirty="0"/>
              <a:t>TF</a:t>
            </a:r>
            <a:r>
              <a:rPr lang="zh-CN" altLang="en-US" dirty="0"/>
              <a:t>会自动计算该输出的依赖，然后只计算必要的部分。</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859" y="2786564"/>
            <a:ext cx="5124450" cy="3545997"/>
          </a:xfrm>
          <a:prstGeom prst="rect">
            <a:avLst/>
          </a:prstGeom>
        </p:spPr>
      </p:pic>
    </p:spTree>
    <p:extLst>
      <p:ext uri="{BB962C8B-B14F-4D97-AF65-F5344CB8AC3E}">
        <p14:creationId xmlns:p14="http://schemas.microsoft.com/office/powerpoint/2010/main" val="160123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t>
            </a:r>
            <a:endParaRPr lang="zh-CN" altLang="en-US" dirty="0"/>
          </a:p>
        </p:txBody>
      </p:sp>
      <p:sp>
        <p:nvSpPr>
          <p:cNvPr id="3" name="内容占位符 2"/>
          <p:cNvSpPr>
            <a:spLocks noGrp="1"/>
          </p:cNvSpPr>
          <p:nvPr>
            <p:ph idx="1"/>
          </p:nvPr>
        </p:nvSpPr>
        <p:spPr/>
        <p:txBody>
          <a:bodyPr/>
          <a:lstStyle/>
          <a:p>
            <a:r>
              <a:rPr lang="en-US" altLang="zh-CN" dirty="0"/>
              <a:t>Control Flow</a:t>
            </a:r>
          </a:p>
          <a:p>
            <a:pPr lvl="1"/>
            <a:r>
              <a:rPr lang="zh-CN" altLang="en-US" dirty="0"/>
              <a:t>虽然</a:t>
            </a:r>
            <a:r>
              <a:rPr lang="en-US" altLang="zh-CN" dirty="0"/>
              <a:t>TF</a:t>
            </a:r>
            <a:r>
              <a:rPr lang="zh-CN" altLang="en-US" dirty="0"/>
              <a:t>的图已经有了很强的表达能力，但还不够，还需要控制流的表达，比如已经实现的</a:t>
            </a:r>
            <a:r>
              <a:rPr lang="en-US" altLang="zh-CN" dirty="0"/>
              <a:t>Switch</a:t>
            </a:r>
            <a:r>
              <a:rPr lang="zh-CN" altLang="en-US" dirty="0"/>
              <a:t>、</a:t>
            </a:r>
            <a:r>
              <a:rPr lang="en-US" altLang="zh-CN" dirty="0"/>
              <a:t>Merge</a:t>
            </a:r>
            <a:r>
              <a:rPr lang="zh-CN" altLang="en-US" dirty="0"/>
              <a:t>、</a:t>
            </a:r>
            <a:r>
              <a:rPr lang="en-US" altLang="zh-CN" dirty="0"/>
              <a:t>Enter</a:t>
            </a:r>
            <a:r>
              <a:rPr lang="zh-CN" altLang="en-US" dirty="0"/>
              <a:t>、</a:t>
            </a:r>
            <a:r>
              <a:rPr lang="en-US" altLang="zh-CN" dirty="0"/>
              <a:t>Leave</a:t>
            </a:r>
            <a:r>
              <a:rPr lang="zh-CN" altLang="en-US" dirty="0"/>
              <a:t>和</a:t>
            </a:r>
            <a:r>
              <a:rPr lang="en-US" altLang="zh-CN" dirty="0" err="1"/>
              <a:t>NextIteration</a:t>
            </a:r>
            <a:r>
              <a:rPr lang="zh-CN" altLang="en-US" dirty="0"/>
              <a:t>等一系列控制算子。</a:t>
            </a:r>
          </a:p>
          <a:p>
            <a:pPr lvl="1"/>
            <a:r>
              <a:rPr lang="en-US" altLang="zh-CN" dirty="0"/>
              <a:t>TF</a:t>
            </a:r>
            <a:r>
              <a:rPr lang="zh-CN" altLang="en-US" dirty="0"/>
              <a:t>使用和</a:t>
            </a:r>
            <a:r>
              <a:rPr lang="en-US" altLang="zh-CN" dirty="0"/>
              <a:t>MIT Token-Tagged machine</a:t>
            </a:r>
            <a:r>
              <a:rPr lang="zh-CN" altLang="en-US" dirty="0"/>
              <a:t>相似的表示系统，将循环的每次迭代标记为一个</a:t>
            </a:r>
            <a:r>
              <a:rPr lang="en-US" altLang="zh-CN" dirty="0"/>
              <a:t>tag</a:t>
            </a:r>
            <a:r>
              <a:rPr lang="zh-CN" altLang="en-US" dirty="0"/>
              <a:t>，迭代的执行状态标记为一个</a:t>
            </a:r>
            <a:r>
              <a:rPr lang="en-US" altLang="zh-CN" dirty="0"/>
              <a:t>frame</a:t>
            </a:r>
            <a:r>
              <a:rPr lang="zh-CN" altLang="en-US" dirty="0"/>
              <a:t>，但迭代所需的数据准备好的时候，就可以开始计算，从而多个迭代可以同时执行。</a:t>
            </a:r>
          </a:p>
          <a:p>
            <a:pPr lvl="1"/>
            <a:r>
              <a:rPr lang="zh-CN" altLang="en-US" dirty="0"/>
              <a:t>对于分布式系统来说，控制循环的状态是一个大问题。而</a:t>
            </a:r>
            <a:r>
              <a:rPr lang="en-US" altLang="zh-CN" dirty="0"/>
              <a:t>TF</a:t>
            </a:r>
            <a:r>
              <a:rPr lang="zh-CN" altLang="en-US" dirty="0"/>
              <a:t>使用图重写的方式来实现它，在图切分的时候，添加一个小的状态机来监控迭代的开始和结束，</a:t>
            </a:r>
          </a:p>
          <a:p>
            <a:pPr lvl="1"/>
            <a:r>
              <a:rPr lang="zh-CN" altLang="en-US" dirty="0"/>
              <a:t>而对于有梯度计算的图来说，在有控制流的情况下，需要记录各种状态，比如对于</a:t>
            </a:r>
            <a:r>
              <a:rPr lang="en-US" altLang="zh-CN" dirty="0"/>
              <a:t>if</a:t>
            </a:r>
            <a:r>
              <a:rPr lang="zh-CN" altLang="en-US" dirty="0"/>
              <a:t>算子，需要记录哪个分支被运行了；而对于循环，需要记录循环了几次。</a:t>
            </a:r>
            <a:r>
              <a:rPr lang="en-US" altLang="zh-CN" dirty="0"/>
              <a:t>TF</a:t>
            </a:r>
            <a:r>
              <a:rPr lang="zh-CN" altLang="en-US" dirty="0"/>
              <a:t>仍然使用图重写来实现记录状态的</a:t>
            </a:r>
            <a:r>
              <a:rPr lang="zh-CN" altLang="en-US" dirty="0" smtClean="0"/>
              <a:t>功能。</a:t>
            </a:r>
            <a:endParaRPr lang="zh-CN" altLang="en-US" dirty="0"/>
          </a:p>
          <a:p>
            <a:endParaRPr lang="zh-CN" altLang="en-US" dirty="0"/>
          </a:p>
        </p:txBody>
      </p:sp>
    </p:spTree>
    <p:extLst>
      <p:ext uri="{BB962C8B-B14F-4D97-AF65-F5344CB8AC3E}">
        <p14:creationId xmlns:p14="http://schemas.microsoft.com/office/powerpoint/2010/main" val="1686031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t>
            </a:r>
            <a:endParaRPr lang="zh-CN" altLang="en-US" dirty="0"/>
          </a:p>
        </p:txBody>
      </p:sp>
      <p:sp>
        <p:nvSpPr>
          <p:cNvPr id="3" name="内容占位符 2"/>
          <p:cNvSpPr>
            <a:spLocks noGrp="1"/>
          </p:cNvSpPr>
          <p:nvPr>
            <p:ph idx="1"/>
          </p:nvPr>
        </p:nvSpPr>
        <p:spPr/>
        <p:txBody>
          <a:bodyPr/>
          <a:lstStyle/>
          <a:p>
            <a:r>
              <a:rPr lang="en-US" altLang="zh-CN" dirty="0"/>
              <a:t>Queues</a:t>
            </a:r>
          </a:p>
          <a:p>
            <a:pPr lvl="1"/>
            <a:r>
              <a:rPr lang="en-US" altLang="zh-CN" dirty="0"/>
              <a:t>TF</a:t>
            </a:r>
            <a:r>
              <a:rPr lang="zh-CN" altLang="en-US" dirty="0"/>
              <a:t>实现了一个队列来支持异步操作，</a:t>
            </a:r>
            <a:r>
              <a:rPr lang="en-US" altLang="zh-CN" dirty="0" err="1"/>
              <a:t>EnQueue</a:t>
            </a:r>
            <a:r>
              <a:rPr lang="zh-CN" altLang="en-US" dirty="0"/>
              <a:t>可以阻塞直到队列中的空间足够；</a:t>
            </a:r>
            <a:r>
              <a:rPr lang="en-US" altLang="zh-CN" dirty="0" err="1"/>
              <a:t>DeQueue</a:t>
            </a:r>
            <a:r>
              <a:rPr lang="zh-CN" altLang="en-US" dirty="0"/>
              <a:t>也可以阻塞直到队列中一系列的要求得到满足。</a:t>
            </a:r>
          </a:p>
          <a:p>
            <a:pPr lvl="1"/>
            <a:r>
              <a:rPr lang="zh-CN" altLang="en-US" dirty="0"/>
              <a:t>队列</a:t>
            </a:r>
            <a:r>
              <a:rPr lang="zh-CN" altLang="en-US" dirty="0" smtClean="0"/>
              <a:t>有</a:t>
            </a:r>
            <a:r>
              <a:rPr lang="zh-CN" altLang="en-US" dirty="0"/>
              <a:t>三</a:t>
            </a:r>
            <a:r>
              <a:rPr lang="zh-CN" altLang="en-US" dirty="0" smtClean="0"/>
              <a:t>个</a:t>
            </a:r>
            <a:r>
              <a:rPr lang="zh-CN" altLang="en-US" dirty="0"/>
              <a:t>典型应用：</a:t>
            </a:r>
          </a:p>
          <a:p>
            <a:pPr lvl="2"/>
            <a:r>
              <a:rPr lang="zh-CN" altLang="en-US" dirty="0"/>
              <a:t>读入数据，数据在队列中，这样可以达到数据处理和数据载入的并行</a:t>
            </a:r>
          </a:p>
          <a:p>
            <a:pPr lvl="2"/>
            <a:r>
              <a:rPr lang="zh-CN" altLang="en-US" dirty="0"/>
              <a:t>梯度的累加，让梯度存储在队列中，直到队列中的梯度积累到一定的数值，这样可以达到多个</a:t>
            </a:r>
            <a:r>
              <a:rPr lang="en-US" altLang="zh-CN" dirty="0"/>
              <a:t>mini-batch</a:t>
            </a:r>
            <a:r>
              <a:rPr lang="zh-CN" altLang="en-US" dirty="0"/>
              <a:t>组成一个大的</a:t>
            </a:r>
            <a:r>
              <a:rPr lang="en-US" altLang="zh-CN" dirty="0"/>
              <a:t>batch</a:t>
            </a:r>
          </a:p>
          <a:p>
            <a:pPr lvl="2"/>
            <a:r>
              <a:rPr lang="zh-CN" altLang="en-US" dirty="0"/>
              <a:t>句子的聚合，对</a:t>
            </a:r>
            <a:r>
              <a:rPr lang="en-US" altLang="zh-CN" dirty="0"/>
              <a:t>LSTM</a:t>
            </a:r>
            <a:r>
              <a:rPr lang="zh-CN" altLang="en-US" dirty="0"/>
              <a:t>中的输入句子按长度来进行聚合，统一计算以提高效率。</a:t>
            </a:r>
          </a:p>
          <a:p>
            <a:pPr lvl="1"/>
            <a:r>
              <a:rPr lang="zh-CN" altLang="en-US" dirty="0"/>
              <a:t>除了</a:t>
            </a:r>
            <a:r>
              <a:rPr lang="en-US" altLang="zh-CN" dirty="0"/>
              <a:t>FIFO</a:t>
            </a:r>
            <a:r>
              <a:rPr lang="zh-CN" altLang="en-US" dirty="0"/>
              <a:t>队列外，</a:t>
            </a:r>
            <a:r>
              <a:rPr lang="en-US" altLang="zh-CN" dirty="0"/>
              <a:t>TF</a:t>
            </a:r>
            <a:r>
              <a:rPr lang="zh-CN" altLang="en-US" dirty="0"/>
              <a:t>还实现了一个</a:t>
            </a:r>
            <a:r>
              <a:rPr lang="en-US" altLang="zh-CN" dirty="0"/>
              <a:t>shuffle</a:t>
            </a:r>
            <a:r>
              <a:rPr lang="zh-CN" altLang="en-US" dirty="0"/>
              <a:t>队列。</a:t>
            </a:r>
          </a:p>
          <a:p>
            <a:r>
              <a:rPr lang="en-US" altLang="zh-CN" dirty="0"/>
              <a:t>Containers</a:t>
            </a:r>
          </a:p>
          <a:p>
            <a:pPr lvl="1"/>
            <a:r>
              <a:rPr lang="zh-CN" altLang="en-US" dirty="0"/>
              <a:t>普通的</a:t>
            </a:r>
            <a:r>
              <a:rPr lang="en-US" altLang="zh-CN" dirty="0" err="1"/>
              <a:t>Cotainer</a:t>
            </a:r>
            <a:r>
              <a:rPr lang="zh-CN" altLang="en-US" dirty="0"/>
              <a:t>可以长期的存储可变状态，但</a:t>
            </a:r>
            <a:r>
              <a:rPr lang="en-US" altLang="zh-CN" b="1" dirty="0">
                <a:hlinkClick r:id="rId2" tooltip="Docker知识库"/>
              </a:rPr>
              <a:t>Container</a:t>
            </a:r>
            <a:r>
              <a:rPr lang="zh-CN" altLang="en-US" dirty="0"/>
              <a:t>不止于此，用</a:t>
            </a:r>
            <a:r>
              <a:rPr lang="en-US" altLang="zh-CN" dirty="0"/>
              <a:t>Container</a:t>
            </a:r>
            <a:r>
              <a:rPr lang="zh-CN" altLang="en-US" dirty="0"/>
              <a:t>，甚至不同的会话中的图之间也可以通过</a:t>
            </a:r>
            <a:r>
              <a:rPr lang="en-US" altLang="zh-CN" dirty="0"/>
              <a:t>Container</a:t>
            </a:r>
            <a:r>
              <a:rPr lang="zh-CN" altLang="en-US" dirty="0"/>
              <a:t>来共享状态。</a:t>
            </a:r>
          </a:p>
        </p:txBody>
      </p:sp>
    </p:spTree>
    <p:extLst>
      <p:ext uri="{BB962C8B-B14F-4D97-AF65-F5344CB8AC3E}">
        <p14:creationId xmlns:p14="http://schemas.microsoft.com/office/powerpoint/2010/main" val="645550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t>
            </a:r>
            <a:endParaRPr lang="zh-CN" altLang="en-US" dirty="0"/>
          </a:p>
        </p:txBody>
      </p:sp>
      <p:sp>
        <p:nvSpPr>
          <p:cNvPr id="3" name="内容占位符 2"/>
          <p:cNvSpPr>
            <a:spLocks noGrp="1"/>
          </p:cNvSpPr>
          <p:nvPr>
            <p:ph idx="1"/>
          </p:nvPr>
        </p:nvSpPr>
        <p:spPr>
          <a:xfrm>
            <a:off x="425116" y="1174392"/>
            <a:ext cx="8357936" cy="4813384"/>
          </a:xfrm>
        </p:spPr>
        <p:txBody>
          <a:bodyPr/>
          <a:lstStyle/>
          <a:p>
            <a:r>
              <a:rPr lang="en-US" altLang="zh-CN" dirty="0" err="1"/>
              <a:t>Optimizaiton</a:t>
            </a:r>
            <a:endParaRPr lang="en-US" altLang="zh-CN" dirty="0"/>
          </a:p>
          <a:p>
            <a:pPr lvl="1"/>
            <a:r>
              <a:rPr lang="en-US" altLang="zh-CN" dirty="0"/>
              <a:t>Controlling Data Combination and Memory Usage</a:t>
            </a:r>
          </a:p>
          <a:p>
            <a:pPr lvl="2"/>
            <a:r>
              <a:rPr lang="zh-CN" altLang="en-US" dirty="0"/>
              <a:t>对于复杂的网络模型，</a:t>
            </a:r>
            <a:r>
              <a:rPr lang="en-US" altLang="zh-CN" dirty="0"/>
              <a:t>GPU</a:t>
            </a:r>
            <a:r>
              <a:rPr lang="zh-CN" altLang="en-US" dirty="0"/>
              <a:t>是必须的；而对于</a:t>
            </a:r>
            <a:r>
              <a:rPr lang="en-US" altLang="zh-CN" dirty="0"/>
              <a:t>GPU</a:t>
            </a:r>
            <a:r>
              <a:rPr lang="zh-CN" altLang="en-US" dirty="0"/>
              <a:t>来说，它的内存是不足的，因而要用良好的管理来提高</a:t>
            </a:r>
            <a:r>
              <a:rPr lang="en-US" altLang="zh-CN" dirty="0"/>
              <a:t>GPU</a:t>
            </a:r>
            <a:r>
              <a:rPr lang="zh-CN" altLang="en-US" dirty="0"/>
              <a:t>内存的使用效率。</a:t>
            </a:r>
          </a:p>
          <a:p>
            <a:pPr lvl="2"/>
            <a:r>
              <a:rPr lang="zh-CN" altLang="en-US" dirty="0"/>
              <a:t>在这一点上，</a:t>
            </a:r>
            <a:r>
              <a:rPr lang="en-US" altLang="zh-CN" dirty="0"/>
              <a:t>TF</a:t>
            </a:r>
            <a:r>
              <a:rPr lang="zh-CN" altLang="en-US" dirty="0"/>
              <a:t>主要关注数据的网络传输，这主要集中在</a:t>
            </a:r>
            <a:r>
              <a:rPr lang="en-US" altLang="zh-CN" dirty="0" err="1"/>
              <a:t>Recv</a:t>
            </a:r>
            <a:r>
              <a:rPr lang="zh-CN" altLang="en-US" dirty="0"/>
              <a:t>节点何时去远程读取数据，</a:t>
            </a:r>
            <a:r>
              <a:rPr lang="en-US" altLang="zh-CN" dirty="0"/>
              <a:t>TF</a:t>
            </a:r>
            <a:r>
              <a:rPr lang="zh-CN" altLang="en-US" dirty="0"/>
              <a:t>会自动分析图上的关键路径，通过设置依赖的方式来使得非关键路径上的数据传输如何不影响关键路径。</a:t>
            </a:r>
          </a:p>
          <a:p>
            <a:pPr lvl="1"/>
            <a:r>
              <a:rPr lang="en-US" altLang="zh-CN" dirty="0"/>
              <a:t>Asynchronous Kernels</a:t>
            </a:r>
          </a:p>
          <a:p>
            <a:pPr lvl="2"/>
            <a:r>
              <a:rPr lang="zh-CN" altLang="en-US" dirty="0"/>
              <a:t>异步核在执行后立即返回，同时会执行一个回调函数。这样，可以防止等待计算完成的同时眼看着没有做的</a:t>
            </a:r>
            <a:r>
              <a:rPr lang="en-US" altLang="zh-CN" dirty="0"/>
              <a:t>IO</a:t>
            </a:r>
            <a:r>
              <a:rPr lang="zh-CN" altLang="en-US" dirty="0"/>
              <a:t>任务也不做。即异步核也可以提升并行能力。异步核的典型样例就是</a:t>
            </a:r>
            <a:r>
              <a:rPr lang="en-US" altLang="zh-CN" dirty="0" err="1"/>
              <a:t>Recv</a:t>
            </a:r>
            <a:r>
              <a:rPr lang="zh-CN" altLang="en-US" dirty="0"/>
              <a:t>节点和</a:t>
            </a:r>
            <a:r>
              <a:rPr lang="en-US" altLang="zh-CN" dirty="0" err="1"/>
              <a:t>Enqueue</a:t>
            </a:r>
            <a:r>
              <a:rPr lang="zh-CN" altLang="en-US" dirty="0"/>
              <a:t>和</a:t>
            </a:r>
            <a:r>
              <a:rPr lang="en-US" altLang="zh-CN" dirty="0" err="1"/>
              <a:t>Dequeue</a:t>
            </a:r>
            <a:r>
              <a:rPr lang="zh-CN" altLang="en-US" dirty="0"/>
              <a:t>操作</a:t>
            </a:r>
            <a:r>
              <a:rPr lang="zh-CN" altLang="en-US" dirty="0" smtClean="0"/>
              <a:t>。</a:t>
            </a:r>
            <a:endParaRPr lang="en-US" altLang="zh-CN" dirty="0" smtClean="0"/>
          </a:p>
          <a:p>
            <a:pPr lvl="1"/>
            <a:r>
              <a:rPr lang="en-US" altLang="zh-CN" dirty="0"/>
              <a:t>Optimized Libraries for Kernel Implementations</a:t>
            </a:r>
          </a:p>
          <a:p>
            <a:pPr lvl="2"/>
            <a:r>
              <a:rPr lang="zh-CN" altLang="en-US" dirty="0"/>
              <a:t>对于已经存在的线性代数库自然是要利用的，但</a:t>
            </a:r>
            <a:r>
              <a:rPr lang="en-US" altLang="zh-CN" dirty="0"/>
              <a:t>TF</a:t>
            </a:r>
            <a:r>
              <a:rPr lang="zh-CN" altLang="en-US" dirty="0"/>
              <a:t>团队对一些库还扩展了其对任意维度的</a:t>
            </a:r>
            <a:r>
              <a:rPr lang="en-US" altLang="zh-CN" dirty="0"/>
              <a:t>tensor</a:t>
            </a:r>
            <a:r>
              <a:rPr lang="zh-CN" altLang="en-US" dirty="0"/>
              <a:t>的支持。</a:t>
            </a:r>
          </a:p>
          <a:p>
            <a:pPr lvl="2"/>
            <a:r>
              <a:rPr lang="zh-CN" altLang="en-US" dirty="0"/>
              <a:t>常见的线性计算库包括</a:t>
            </a:r>
            <a:r>
              <a:rPr lang="zh-CN" altLang="en-US" dirty="0" smtClean="0"/>
              <a:t>：</a:t>
            </a:r>
            <a:r>
              <a:rPr lang="en-US" altLang="zh-CN" dirty="0" smtClean="0"/>
              <a:t>BLAS</a:t>
            </a:r>
            <a:r>
              <a:rPr lang="zh-CN" altLang="en-US" dirty="0"/>
              <a:t>、</a:t>
            </a:r>
            <a:r>
              <a:rPr lang="en-US" altLang="zh-CN" dirty="0" err="1"/>
              <a:t>cuBLAS</a:t>
            </a:r>
            <a:r>
              <a:rPr lang="zh-CN" altLang="en-US" dirty="0"/>
              <a:t>，在很多设备上都优化了矩阵</a:t>
            </a:r>
            <a:r>
              <a:rPr lang="zh-CN" altLang="en-US" dirty="0" smtClean="0"/>
              <a:t>乘法</a:t>
            </a:r>
            <a:r>
              <a:rPr lang="en-US" altLang="zh-CN" dirty="0" err="1" smtClean="0"/>
              <a:t>cuda-convnet</a:t>
            </a:r>
            <a:r>
              <a:rPr lang="zh-CN" altLang="en-US" dirty="0"/>
              <a:t>、</a:t>
            </a:r>
            <a:r>
              <a:rPr lang="en-US" altLang="zh-CN" dirty="0" err="1"/>
              <a:t>CuDNN</a:t>
            </a:r>
            <a:r>
              <a:rPr lang="zh-CN" altLang="en-US" dirty="0"/>
              <a:t>，在</a:t>
            </a:r>
            <a:r>
              <a:rPr lang="en-US" altLang="zh-CN" dirty="0"/>
              <a:t>GPU</a:t>
            </a:r>
            <a:r>
              <a:rPr lang="zh-CN" altLang="en-US" dirty="0"/>
              <a:t>上优化</a:t>
            </a:r>
          </a:p>
          <a:p>
            <a:pPr lvl="1"/>
            <a:endParaRPr lang="zh-CN" altLang="en-US" dirty="0"/>
          </a:p>
        </p:txBody>
      </p:sp>
    </p:spTree>
    <p:extLst>
      <p:ext uri="{BB962C8B-B14F-4D97-AF65-F5344CB8AC3E}">
        <p14:creationId xmlns:p14="http://schemas.microsoft.com/office/powerpoint/2010/main" val="4152537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Programming Idioms</a:t>
            </a:r>
          </a:p>
        </p:txBody>
      </p:sp>
      <p:sp>
        <p:nvSpPr>
          <p:cNvPr id="3" name="内容占位符 2"/>
          <p:cNvSpPr>
            <a:spLocks noGrp="1"/>
          </p:cNvSpPr>
          <p:nvPr>
            <p:ph idx="1"/>
          </p:nvPr>
        </p:nvSpPr>
        <p:spPr/>
        <p:txBody>
          <a:bodyPr/>
          <a:lstStyle/>
          <a:p>
            <a:r>
              <a:rPr lang="en-US" altLang="zh-CN" dirty="0"/>
              <a:t>Data Parallel Training</a:t>
            </a:r>
          </a:p>
          <a:p>
            <a:pPr lvl="1"/>
            <a:r>
              <a:rPr lang="zh-CN" altLang="en-US" dirty="0"/>
              <a:t>通过数据并行的方式来提升</a:t>
            </a:r>
            <a:r>
              <a:rPr lang="en-US" altLang="zh-CN" dirty="0"/>
              <a:t>SGD</a:t>
            </a:r>
            <a:r>
              <a:rPr lang="zh-CN" altLang="en-US" dirty="0"/>
              <a:t>的效率，比如，假如每次</a:t>
            </a:r>
            <a:r>
              <a:rPr lang="en-US" altLang="zh-CN" dirty="0"/>
              <a:t>SGD</a:t>
            </a:r>
            <a:r>
              <a:rPr lang="zh-CN" altLang="en-US" dirty="0"/>
              <a:t>的</a:t>
            </a:r>
            <a:r>
              <a:rPr lang="en-US" altLang="zh-CN" dirty="0"/>
              <a:t>mini-batch</a:t>
            </a:r>
            <a:r>
              <a:rPr lang="zh-CN" altLang="en-US" dirty="0"/>
              <a:t>是</a:t>
            </a:r>
            <a:r>
              <a:rPr lang="en-US" altLang="zh-CN" dirty="0"/>
              <a:t>1000</a:t>
            </a:r>
            <a:r>
              <a:rPr lang="zh-CN" altLang="en-US" dirty="0"/>
              <a:t>个样本，那么，切成</a:t>
            </a:r>
            <a:r>
              <a:rPr lang="en-US" altLang="zh-CN" dirty="0"/>
              <a:t>10</a:t>
            </a:r>
            <a:r>
              <a:rPr lang="zh-CN" altLang="en-US" dirty="0"/>
              <a:t>份，每份</a:t>
            </a:r>
            <a:r>
              <a:rPr lang="en-US" altLang="zh-CN" dirty="0"/>
              <a:t>100</a:t>
            </a:r>
            <a:r>
              <a:rPr lang="zh-CN" altLang="en-US" dirty="0"/>
              <a:t>个，然后将模型复制</a:t>
            </a:r>
            <a:r>
              <a:rPr lang="en-US" altLang="zh-CN" dirty="0"/>
              <a:t>10</a:t>
            </a:r>
            <a:r>
              <a:rPr lang="zh-CN" altLang="en-US" dirty="0"/>
              <a:t>份，每份都将梯度传到参数服务器上。</a:t>
            </a:r>
          </a:p>
          <a:p>
            <a:pPr lvl="1"/>
            <a:r>
              <a:rPr lang="zh-CN" altLang="en-US" dirty="0"/>
              <a:t>数据切分也分为同步和异步两种方式，同步的切分是等待每个独立的</a:t>
            </a:r>
            <a:r>
              <a:rPr lang="en-US" altLang="zh-CN" dirty="0"/>
              <a:t>model</a:t>
            </a:r>
            <a:r>
              <a:rPr lang="zh-CN" altLang="en-US" dirty="0"/>
              <a:t>传上来的梯度都到齐后再进行更新，这样和一个大的</a:t>
            </a:r>
            <a:r>
              <a:rPr lang="en-US" altLang="zh-CN" dirty="0"/>
              <a:t>batch</a:t>
            </a:r>
            <a:r>
              <a:rPr lang="zh-CN" altLang="en-US" dirty="0"/>
              <a:t>没有区别。异步的切分则是不用等待，每个独立的模型的参数更新直接更新。</a:t>
            </a:r>
          </a:p>
          <a:p>
            <a:endParaRPr lang="zh-CN" altLang="en-US" dirty="0"/>
          </a:p>
        </p:txBody>
      </p:sp>
    </p:spTree>
    <p:extLst>
      <p:ext uri="{BB962C8B-B14F-4D97-AF65-F5344CB8AC3E}">
        <p14:creationId xmlns:p14="http://schemas.microsoft.com/office/powerpoint/2010/main" val="2741741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Programming Idioms</a:t>
            </a:r>
          </a:p>
        </p:txBody>
      </p:sp>
      <p:sp>
        <p:nvSpPr>
          <p:cNvPr id="3" name="内容占位符 2"/>
          <p:cNvSpPr>
            <a:spLocks noGrp="1"/>
          </p:cNvSpPr>
          <p:nvPr>
            <p:ph idx="1"/>
          </p:nvPr>
        </p:nvSpPr>
        <p:spPr/>
        <p:txBody>
          <a:bodyPr/>
          <a:lstStyle/>
          <a:p>
            <a:pPr marL="0" indent="0">
              <a:buNone/>
            </a:pP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326" y="1203135"/>
            <a:ext cx="6807449" cy="5654865"/>
          </a:xfrm>
          <a:prstGeom prst="rect">
            <a:avLst/>
          </a:prstGeom>
        </p:spPr>
      </p:pic>
    </p:spTree>
    <p:extLst>
      <p:ext uri="{BB962C8B-B14F-4D97-AF65-F5344CB8AC3E}">
        <p14:creationId xmlns:p14="http://schemas.microsoft.com/office/powerpoint/2010/main" val="30948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Programming Idioms</a:t>
            </a:r>
          </a:p>
        </p:txBody>
      </p:sp>
      <p:sp>
        <p:nvSpPr>
          <p:cNvPr id="3" name="内容占位符 2"/>
          <p:cNvSpPr>
            <a:spLocks noGrp="1"/>
          </p:cNvSpPr>
          <p:nvPr>
            <p:ph idx="1"/>
          </p:nvPr>
        </p:nvSpPr>
        <p:spPr/>
        <p:txBody>
          <a:bodyPr/>
          <a:lstStyle/>
          <a:p>
            <a:r>
              <a:rPr lang="en-US" altLang="zh-CN" dirty="0"/>
              <a:t>Model Parallel Training</a:t>
            </a:r>
          </a:p>
          <a:p>
            <a:pPr lvl="1"/>
            <a:r>
              <a:rPr lang="zh-CN" altLang="en-US" dirty="0"/>
              <a:t>还可以对模型进行切分，让模型的不同部分执行在不同的设备上，这样可以一个迭代的样本可以在不同的设备上同时执行</a:t>
            </a:r>
            <a:r>
              <a:rPr lang="zh-CN" altLang="en-US" dirty="0" smtClean="0"/>
              <a:t>。</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016" y="2459421"/>
            <a:ext cx="4906218" cy="4228123"/>
          </a:xfrm>
          <a:prstGeom prst="rect">
            <a:avLst/>
          </a:prstGeom>
        </p:spPr>
      </p:pic>
    </p:spTree>
    <p:extLst>
      <p:ext uri="{BB962C8B-B14F-4D97-AF65-F5344CB8AC3E}">
        <p14:creationId xmlns:p14="http://schemas.microsoft.com/office/powerpoint/2010/main" val="136580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Common Programming Idioms</a:t>
            </a:r>
          </a:p>
        </p:txBody>
      </p:sp>
      <p:sp>
        <p:nvSpPr>
          <p:cNvPr id="3" name="内容占位符 2"/>
          <p:cNvSpPr>
            <a:spLocks noGrp="1"/>
          </p:cNvSpPr>
          <p:nvPr>
            <p:ph idx="1"/>
          </p:nvPr>
        </p:nvSpPr>
        <p:spPr/>
        <p:txBody>
          <a:bodyPr/>
          <a:lstStyle/>
          <a:p>
            <a:r>
              <a:rPr lang="en-US" altLang="zh-CN" dirty="0"/>
              <a:t>Concurrent Steps for Model Computation </a:t>
            </a:r>
            <a:r>
              <a:rPr lang="en-US" altLang="zh-CN" dirty="0" err="1"/>
              <a:t>PipeLine</a:t>
            </a:r>
            <a:endParaRPr lang="en-US" altLang="zh-CN" dirty="0"/>
          </a:p>
          <a:p>
            <a:pPr lvl="1"/>
            <a:r>
              <a:rPr lang="zh-CN" altLang="en-US" dirty="0"/>
              <a:t>为了充分利用同一台设备的计算能力，</a:t>
            </a:r>
            <a:r>
              <a:rPr lang="en-US" altLang="zh-CN" dirty="0"/>
              <a:t>TF</a:t>
            </a:r>
            <a:r>
              <a:rPr lang="zh-CN" altLang="en-US" dirty="0"/>
              <a:t>会尽量让相邻的计算在同一台设备上，这样可以节省网络</a:t>
            </a:r>
            <a:r>
              <a:rPr lang="zh-CN" altLang="en-US" dirty="0" smtClean="0"/>
              <a:t>开销</a:t>
            </a:r>
            <a:endParaRPr lang="en-US" altLang="zh-CN" dirty="0" smtClean="0"/>
          </a:p>
          <a:p>
            <a:pPr lvl="1"/>
            <a:endParaRPr lang="en-US" altLang="zh-CN" dirty="0"/>
          </a:p>
          <a:p>
            <a:pPr lvl="1"/>
            <a:r>
              <a:rPr lang="zh-CN" altLang="en-US" dirty="0"/>
              <a:t>这是</a:t>
            </a:r>
            <a:r>
              <a:rPr lang="en-US" altLang="zh-CN" dirty="0"/>
              <a:t>TF</a:t>
            </a:r>
            <a:r>
              <a:rPr lang="zh-CN" altLang="en-US" dirty="0"/>
              <a:t>区分与</a:t>
            </a:r>
            <a:r>
              <a:rPr lang="en-US" altLang="zh-CN" dirty="0"/>
              <a:t>Parameter Server</a:t>
            </a:r>
            <a:r>
              <a:rPr lang="zh-CN" altLang="en-US" dirty="0"/>
              <a:t>的一个大区别，对于</a:t>
            </a:r>
            <a:r>
              <a:rPr lang="en-US" altLang="zh-CN" dirty="0"/>
              <a:t>TF</a:t>
            </a:r>
            <a:r>
              <a:rPr lang="zh-CN" altLang="en-US" dirty="0"/>
              <a:t>来说，计算节点是分离的，参数也是分离的，因而其</a:t>
            </a:r>
            <a:r>
              <a:rPr lang="en-US" altLang="zh-CN" dirty="0"/>
              <a:t>PS</a:t>
            </a:r>
            <a:r>
              <a:rPr lang="zh-CN" altLang="en-US" dirty="0"/>
              <a:t>也是分离的。每个设备上可能分配了计算节点，然后其对应的</a:t>
            </a:r>
            <a:r>
              <a:rPr lang="en-US" altLang="zh-CN" dirty="0" err="1"/>
              <a:t>ps</a:t>
            </a:r>
            <a:r>
              <a:rPr lang="zh-CN" altLang="en-US" dirty="0"/>
              <a:t>也在该设备上。因而，传统的</a:t>
            </a:r>
            <a:r>
              <a:rPr lang="en-US" altLang="zh-CN" dirty="0"/>
              <a:t>PS</a:t>
            </a:r>
            <a:r>
              <a:rPr lang="zh-CN" altLang="en-US" dirty="0"/>
              <a:t>中，计算和参数是分开的，但计算和参数他们分别是在一起的；而</a:t>
            </a:r>
            <a:r>
              <a:rPr lang="en-US" altLang="zh-CN" dirty="0"/>
              <a:t>TF</a:t>
            </a:r>
            <a:r>
              <a:rPr lang="zh-CN" altLang="en-US" dirty="0"/>
              <a:t>中，计算本身是分离的，参数也是分离的，而计算和参数是在一起的。</a:t>
            </a:r>
          </a:p>
        </p:txBody>
      </p:sp>
    </p:spTree>
    <p:extLst>
      <p:ext uri="{BB962C8B-B14F-4D97-AF65-F5344CB8AC3E}">
        <p14:creationId xmlns:p14="http://schemas.microsoft.com/office/powerpoint/2010/main" val="25708725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Coding</a:t>
            </a:r>
            <a:endParaRPr lang="zh-CN" altLang="en-US" dirty="0"/>
          </a:p>
        </p:txBody>
      </p:sp>
      <p:pic>
        <p:nvPicPr>
          <p:cNvPr id="4" name="内容占位符 3"/>
          <p:cNvPicPr>
            <a:picLocks noGrp="1" noChangeAspect="1"/>
          </p:cNvPicPr>
          <p:nvPr>
            <p:ph idx="1"/>
          </p:nvPr>
        </p:nvPicPr>
        <p:blipFill>
          <a:blip r:embed="rId2"/>
          <a:stretch>
            <a:fillRect/>
          </a:stretch>
        </p:blipFill>
        <p:spPr>
          <a:xfrm>
            <a:off x="1267326" y="1085911"/>
            <a:ext cx="7025336" cy="6300791"/>
          </a:xfrm>
          <a:prstGeom prst="rect">
            <a:avLst/>
          </a:prstGeom>
        </p:spPr>
      </p:pic>
    </p:spTree>
    <p:extLst>
      <p:ext uri="{BB962C8B-B14F-4D97-AF65-F5344CB8AC3E}">
        <p14:creationId xmlns:p14="http://schemas.microsoft.com/office/powerpoint/2010/main" val="550221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Networks</a:t>
            </a:r>
            <a:endParaRPr lang="zh-CN" altLang="en-US" dirty="0"/>
          </a:p>
        </p:txBody>
      </p:sp>
      <p:pic>
        <p:nvPicPr>
          <p:cNvPr id="6" name="图片 5"/>
          <p:cNvPicPr>
            <a:picLocks noChangeAspect="1"/>
          </p:cNvPicPr>
          <p:nvPr/>
        </p:nvPicPr>
        <p:blipFill>
          <a:blip r:embed="rId2"/>
          <a:stretch>
            <a:fillRect/>
          </a:stretch>
        </p:blipFill>
        <p:spPr>
          <a:xfrm>
            <a:off x="804889" y="1620031"/>
            <a:ext cx="7598390" cy="942975"/>
          </a:xfrm>
          <a:prstGeom prst="rect">
            <a:avLst/>
          </a:prstGeom>
        </p:spPr>
      </p:pic>
      <p:pic>
        <p:nvPicPr>
          <p:cNvPr id="7" name="图片 6"/>
          <p:cNvPicPr>
            <a:picLocks noChangeAspect="1"/>
          </p:cNvPicPr>
          <p:nvPr/>
        </p:nvPicPr>
        <p:blipFill>
          <a:blip r:embed="rId3"/>
          <a:stretch>
            <a:fillRect/>
          </a:stretch>
        </p:blipFill>
        <p:spPr>
          <a:xfrm>
            <a:off x="1772338" y="2563006"/>
            <a:ext cx="5663491" cy="3623416"/>
          </a:xfrm>
          <a:prstGeom prst="rect">
            <a:avLst/>
          </a:prstGeom>
        </p:spPr>
      </p:pic>
    </p:spTree>
    <p:extLst>
      <p:ext uri="{BB962C8B-B14F-4D97-AF65-F5344CB8AC3E}">
        <p14:creationId xmlns:p14="http://schemas.microsoft.com/office/powerpoint/2010/main" val="1736025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Coding</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3501" y="1363579"/>
            <a:ext cx="8921165" cy="4807867"/>
          </a:xfrm>
          <a:prstGeom prst="rect">
            <a:avLst/>
          </a:prstGeom>
        </p:spPr>
      </p:pic>
    </p:spTree>
    <p:extLst>
      <p:ext uri="{BB962C8B-B14F-4D97-AF65-F5344CB8AC3E}">
        <p14:creationId xmlns:p14="http://schemas.microsoft.com/office/powerpoint/2010/main" val="800108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Example-1</a:t>
            </a:r>
            <a:endParaRPr lang="zh-CN" altLang="en-US" dirty="0"/>
          </a:p>
        </p:txBody>
      </p:sp>
      <p:sp>
        <p:nvSpPr>
          <p:cNvPr id="3" name="内容占位符 2"/>
          <p:cNvSpPr>
            <a:spLocks noGrp="1"/>
          </p:cNvSpPr>
          <p:nvPr>
            <p:ph idx="1"/>
          </p:nvPr>
        </p:nvSpPr>
        <p:spPr/>
        <p:txBody>
          <a:bodyPr/>
          <a:lstStyle/>
          <a:p>
            <a:r>
              <a:rPr lang="en-US" altLang="zh-CN" dirty="0" err="1" smtClean="0"/>
              <a:t>TensorFlow</a:t>
            </a:r>
            <a:r>
              <a:rPr lang="en-US" altLang="zh-CN" dirty="0" smtClean="0"/>
              <a:t> is mainly used for deep learning.</a:t>
            </a:r>
          </a:p>
          <a:p>
            <a:r>
              <a:rPr lang="en-US" altLang="zh-CN" dirty="0" smtClean="0"/>
              <a:t>Here is an example using MNIST data.</a:t>
            </a:r>
            <a:endParaRPr lang="zh-CN" altLang="en-US" dirty="0"/>
          </a:p>
        </p:txBody>
      </p:sp>
      <p:pic>
        <p:nvPicPr>
          <p:cNvPr id="4" name="图片 3"/>
          <p:cNvPicPr>
            <a:picLocks noChangeAspect="1"/>
          </p:cNvPicPr>
          <p:nvPr/>
        </p:nvPicPr>
        <p:blipFill>
          <a:blip r:embed="rId2"/>
          <a:stretch>
            <a:fillRect/>
          </a:stretch>
        </p:blipFill>
        <p:spPr>
          <a:xfrm>
            <a:off x="804196" y="2615014"/>
            <a:ext cx="4054784" cy="3236272"/>
          </a:xfrm>
          <a:prstGeom prst="rect">
            <a:avLst/>
          </a:prstGeom>
        </p:spPr>
      </p:pic>
    </p:spTree>
    <p:extLst>
      <p:ext uri="{BB962C8B-B14F-4D97-AF65-F5344CB8AC3E}">
        <p14:creationId xmlns:p14="http://schemas.microsoft.com/office/powerpoint/2010/main" val="3265931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Example-2</a:t>
            </a:r>
            <a:endParaRPr lang="zh-CN" altLang="en-US" dirty="0"/>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743270" y="1096332"/>
            <a:ext cx="3924480" cy="5198063"/>
          </a:xfrm>
          <a:prstGeom prst="rect">
            <a:avLst/>
          </a:prstGeom>
        </p:spPr>
      </p:pic>
      <p:pic>
        <p:nvPicPr>
          <p:cNvPr id="5" name="图片 4"/>
          <p:cNvPicPr>
            <a:picLocks noChangeAspect="1"/>
          </p:cNvPicPr>
          <p:nvPr/>
        </p:nvPicPr>
        <p:blipFill>
          <a:blip r:embed="rId4"/>
          <a:stretch>
            <a:fillRect/>
          </a:stretch>
        </p:blipFill>
        <p:spPr>
          <a:xfrm>
            <a:off x="504736" y="1554311"/>
            <a:ext cx="4162514" cy="1103163"/>
          </a:xfrm>
          <a:prstGeom prst="rect">
            <a:avLst/>
          </a:prstGeom>
        </p:spPr>
      </p:pic>
      <p:pic>
        <p:nvPicPr>
          <p:cNvPr id="6" name="图片 5"/>
          <p:cNvPicPr>
            <a:picLocks noChangeAspect="1"/>
          </p:cNvPicPr>
          <p:nvPr/>
        </p:nvPicPr>
        <p:blipFill>
          <a:blip r:embed="rId5"/>
          <a:stretch>
            <a:fillRect/>
          </a:stretch>
        </p:blipFill>
        <p:spPr>
          <a:xfrm>
            <a:off x="504736" y="2809582"/>
            <a:ext cx="3886200" cy="238417"/>
          </a:xfrm>
          <a:prstGeom prst="rect">
            <a:avLst/>
          </a:prstGeom>
        </p:spPr>
      </p:pic>
      <p:pic>
        <p:nvPicPr>
          <p:cNvPr id="7" name="图片 6"/>
          <p:cNvPicPr>
            <a:picLocks noChangeAspect="1"/>
          </p:cNvPicPr>
          <p:nvPr/>
        </p:nvPicPr>
        <p:blipFill>
          <a:blip r:embed="rId6"/>
          <a:stretch>
            <a:fillRect/>
          </a:stretch>
        </p:blipFill>
        <p:spPr>
          <a:xfrm>
            <a:off x="504736" y="3038182"/>
            <a:ext cx="3543300" cy="516278"/>
          </a:xfrm>
          <a:prstGeom prst="rect">
            <a:avLst/>
          </a:prstGeom>
        </p:spPr>
      </p:pic>
      <p:pic>
        <p:nvPicPr>
          <p:cNvPr id="10" name="图片 9"/>
          <p:cNvPicPr>
            <a:picLocks noChangeAspect="1"/>
          </p:cNvPicPr>
          <p:nvPr/>
        </p:nvPicPr>
        <p:blipFill>
          <a:blip r:embed="rId7"/>
          <a:stretch>
            <a:fillRect/>
          </a:stretch>
        </p:blipFill>
        <p:spPr>
          <a:xfrm>
            <a:off x="510250" y="3782056"/>
            <a:ext cx="4014125" cy="829873"/>
          </a:xfrm>
          <a:prstGeom prst="rect">
            <a:avLst/>
          </a:prstGeom>
        </p:spPr>
      </p:pic>
      <p:pic>
        <p:nvPicPr>
          <p:cNvPr id="11" name="图片 10"/>
          <p:cNvPicPr>
            <a:picLocks noChangeAspect="1"/>
          </p:cNvPicPr>
          <p:nvPr/>
        </p:nvPicPr>
        <p:blipFill>
          <a:blip r:embed="rId8"/>
          <a:stretch>
            <a:fillRect/>
          </a:stretch>
        </p:blipFill>
        <p:spPr>
          <a:xfrm>
            <a:off x="504736" y="4611929"/>
            <a:ext cx="3475922" cy="506461"/>
          </a:xfrm>
          <a:prstGeom prst="rect">
            <a:avLst/>
          </a:prstGeom>
        </p:spPr>
      </p:pic>
      <p:pic>
        <p:nvPicPr>
          <p:cNvPr id="12" name="图片 11"/>
          <p:cNvPicPr>
            <a:picLocks noChangeAspect="1"/>
          </p:cNvPicPr>
          <p:nvPr/>
        </p:nvPicPr>
        <p:blipFill>
          <a:blip r:embed="rId9"/>
          <a:stretch>
            <a:fillRect/>
          </a:stretch>
        </p:blipFill>
        <p:spPr>
          <a:xfrm>
            <a:off x="504736" y="5160149"/>
            <a:ext cx="3670359" cy="788114"/>
          </a:xfrm>
          <a:prstGeom prst="rect">
            <a:avLst/>
          </a:prstGeom>
        </p:spPr>
      </p:pic>
      <p:sp>
        <p:nvSpPr>
          <p:cNvPr id="13" name="矩形 12"/>
          <p:cNvSpPr/>
          <p:nvPr/>
        </p:nvSpPr>
        <p:spPr>
          <a:xfrm>
            <a:off x="5505449" y="3648075"/>
            <a:ext cx="2238375" cy="2095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619750" y="4611929"/>
            <a:ext cx="3048000" cy="50646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181510" y="5619465"/>
            <a:ext cx="3257640" cy="62893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356463" y="3300393"/>
            <a:ext cx="606256" cy="369332"/>
          </a:xfrm>
          <a:prstGeom prst="rect">
            <a:avLst/>
          </a:prstGeom>
          <a:noFill/>
        </p:spPr>
        <p:txBody>
          <a:bodyPr wrap="none" rtlCol="0">
            <a:spAutoFit/>
          </a:bodyPr>
          <a:lstStyle/>
          <a:p>
            <a:r>
              <a:rPr lang="en-US" altLang="zh-CN" b="1" dirty="0" smtClean="0">
                <a:solidFill>
                  <a:srgbClr val="C00000"/>
                </a:solidFill>
              </a:rPr>
              <a:t>GPU</a:t>
            </a:r>
            <a:endParaRPr lang="zh-CN" altLang="en-US" b="1" dirty="0">
              <a:solidFill>
                <a:srgbClr val="C00000"/>
              </a:solidFill>
            </a:endParaRPr>
          </a:p>
        </p:txBody>
      </p:sp>
      <p:sp>
        <p:nvSpPr>
          <p:cNvPr id="17" name="文本框 16"/>
          <p:cNvSpPr txBox="1"/>
          <p:nvPr/>
        </p:nvSpPr>
        <p:spPr>
          <a:xfrm>
            <a:off x="8176796" y="4254614"/>
            <a:ext cx="606256" cy="369332"/>
          </a:xfrm>
          <a:prstGeom prst="rect">
            <a:avLst/>
          </a:prstGeom>
          <a:noFill/>
        </p:spPr>
        <p:txBody>
          <a:bodyPr wrap="none" rtlCol="0">
            <a:spAutoFit/>
          </a:bodyPr>
          <a:lstStyle/>
          <a:p>
            <a:r>
              <a:rPr lang="en-US" altLang="zh-CN" b="1" dirty="0" smtClean="0">
                <a:solidFill>
                  <a:srgbClr val="C00000"/>
                </a:solidFill>
              </a:rPr>
              <a:t>GPU</a:t>
            </a:r>
            <a:endParaRPr lang="zh-CN" altLang="en-US" b="1" dirty="0">
              <a:solidFill>
                <a:srgbClr val="C00000"/>
              </a:solidFill>
            </a:endParaRPr>
          </a:p>
        </p:txBody>
      </p:sp>
      <p:sp>
        <p:nvSpPr>
          <p:cNvPr id="18" name="文本框 17"/>
          <p:cNvSpPr txBox="1"/>
          <p:nvPr/>
        </p:nvSpPr>
        <p:spPr>
          <a:xfrm>
            <a:off x="8057399" y="5250133"/>
            <a:ext cx="580608" cy="369332"/>
          </a:xfrm>
          <a:prstGeom prst="rect">
            <a:avLst/>
          </a:prstGeom>
          <a:noFill/>
        </p:spPr>
        <p:txBody>
          <a:bodyPr wrap="none" rtlCol="0">
            <a:spAutoFit/>
          </a:bodyPr>
          <a:lstStyle/>
          <a:p>
            <a:r>
              <a:rPr lang="en-US" altLang="zh-CN" b="1" dirty="0">
                <a:solidFill>
                  <a:srgbClr val="C00000"/>
                </a:solidFill>
              </a:rPr>
              <a:t>C</a:t>
            </a:r>
            <a:r>
              <a:rPr lang="en-US" altLang="zh-CN" b="1" dirty="0" smtClean="0">
                <a:solidFill>
                  <a:srgbClr val="C00000"/>
                </a:solidFill>
              </a:rPr>
              <a:t>PU</a:t>
            </a:r>
            <a:endParaRPr lang="zh-CN" altLang="en-US" b="1" dirty="0">
              <a:solidFill>
                <a:srgbClr val="C00000"/>
              </a:solidFill>
            </a:endParaRPr>
          </a:p>
        </p:txBody>
      </p:sp>
    </p:spTree>
    <p:extLst>
      <p:ext uri="{BB962C8B-B14F-4D97-AF65-F5344CB8AC3E}">
        <p14:creationId xmlns:p14="http://schemas.microsoft.com/office/powerpoint/2010/main" val="21223238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a:t>
            </a:r>
            <a:r>
              <a:rPr lang="en-US" altLang="zh-CN" dirty="0" smtClean="0"/>
              <a:t>ine</a:t>
            </a:r>
            <a:endParaRPr lang="zh-CN" altLang="en-US" dirty="0"/>
          </a:p>
        </p:txBody>
      </p:sp>
      <p:sp>
        <p:nvSpPr>
          <p:cNvPr id="3" name="内容占位符 2"/>
          <p:cNvSpPr>
            <a:spLocks noGrp="1"/>
          </p:cNvSpPr>
          <p:nvPr>
            <p:ph idx="1"/>
          </p:nvPr>
        </p:nvSpPr>
        <p:spPr/>
        <p:txBody>
          <a:bodyPr/>
          <a:lstStyle/>
          <a:p>
            <a:r>
              <a:rPr lang="en-US" altLang="zh-CN" sz="2400" dirty="0">
                <a:solidFill>
                  <a:schemeClr val="bg1">
                    <a:lumMod val="85000"/>
                  </a:schemeClr>
                </a:solidFill>
              </a:rPr>
              <a:t>Deep Learning Basics</a:t>
            </a:r>
          </a:p>
          <a:p>
            <a:r>
              <a:rPr lang="en-US" altLang="zh-CN" sz="2400" dirty="0" smtClean="0">
                <a:solidFill>
                  <a:schemeClr val="bg1">
                    <a:lumMod val="85000"/>
                  </a:schemeClr>
                </a:solidFill>
              </a:rPr>
              <a:t>The state-of-art frameworks</a:t>
            </a:r>
          </a:p>
          <a:p>
            <a:r>
              <a:rPr lang="en-US" altLang="zh-CN" sz="2400" dirty="0">
                <a:solidFill>
                  <a:schemeClr val="bg1">
                    <a:lumMod val="85000"/>
                  </a:schemeClr>
                </a:solidFill>
              </a:rPr>
              <a:t>GPU Acceleration &amp;&amp; </a:t>
            </a:r>
            <a:r>
              <a:rPr lang="en-US" altLang="zh-CN" sz="2400" dirty="0" err="1">
                <a:solidFill>
                  <a:schemeClr val="bg1">
                    <a:lumMod val="85000"/>
                  </a:schemeClr>
                </a:solidFill>
              </a:rPr>
              <a:t>Tensorflow</a:t>
            </a:r>
            <a:endParaRPr lang="en-US" altLang="zh-CN" sz="2400" dirty="0">
              <a:solidFill>
                <a:schemeClr val="bg1">
                  <a:lumMod val="85000"/>
                </a:schemeClr>
              </a:solidFill>
            </a:endParaRPr>
          </a:p>
          <a:p>
            <a:r>
              <a:rPr lang="en-US" altLang="zh-CN" sz="2400" dirty="0"/>
              <a:t>Parameter Server &amp;&amp; </a:t>
            </a:r>
            <a:r>
              <a:rPr lang="en-US" altLang="zh-CN" sz="2400" dirty="0" err="1"/>
              <a:t>MXNet</a:t>
            </a:r>
            <a:endParaRPr lang="en-US" altLang="zh-CN" sz="2400" dirty="0"/>
          </a:p>
          <a:p>
            <a:endParaRPr lang="zh-CN" altLang="en-US" dirty="0">
              <a:solidFill>
                <a:schemeClr val="bg1">
                  <a:lumMod val="85000"/>
                </a:schemeClr>
              </a:solidFill>
            </a:endParaRPr>
          </a:p>
        </p:txBody>
      </p:sp>
    </p:spTree>
    <p:extLst>
      <p:ext uri="{BB962C8B-B14F-4D97-AF65-F5344CB8AC3E}">
        <p14:creationId xmlns:p14="http://schemas.microsoft.com/office/powerpoint/2010/main" val="42762947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Worship</a:t>
            </a:r>
            <a:endParaRPr lang="zh-CN" altLang="en-US" dirty="0"/>
          </a:p>
        </p:txBody>
      </p:sp>
      <p:pic>
        <p:nvPicPr>
          <p:cNvPr id="5" name="图片 4"/>
          <p:cNvPicPr>
            <a:picLocks noChangeAspect="1"/>
          </p:cNvPicPr>
          <p:nvPr/>
        </p:nvPicPr>
        <p:blipFill>
          <a:blip r:embed="rId2"/>
          <a:stretch>
            <a:fillRect/>
          </a:stretch>
        </p:blipFill>
        <p:spPr>
          <a:xfrm>
            <a:off x="494688" y="1264647"/>
            <a:ext cx="3653658" cy="497849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95" y="1010653"/>
            <a:ext cx="4518405" cy="5847347"/>
          </a:xfrm>
          <a:prstGeom prst="rect">
            <a:avLst/>
          </a:prstGeom>
        </p:spPr>
      </p:pic>
    </p:spTree>
    <p:extLst>
      <p:ext uri="{BB962C8B-B14F-4D97-AF65-F5344CB8AC3E}">
        <p14:creationId xmlns:p14="http://schemas.microsoft.com/office/powerpoint/2010/main" val="11579994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Background</a:t>
            </a:r>
            <a:endParaRPr lang="zh-CN" altLang="en-US" dirty="0"/>
          </a:p>
        </p:txBody>
      </p:sp>
      <p:sp>
        <p:nvSpPr>
          <p:cNvPr id="3" name="内容占位符 2"/>
          <p:cNvSpPr>
            <a:spLocks noGrp="1"/>
          </p:cNvSpPr>
          <p:nvPr>
            <p:ph idx="1"/>
          </p:nvPr>
        </p:nvSpPr>
        <p:spPr/>
        <p:txBody>
          <a:bodyPr/>
          <a:lstStyle/>
          <a:p>
            <a:r>
              <a:rPr lang="zh-CN" altLang="en-US" dirty="0"/>
              <a:t>在机器学习和深度学习领域，分布式的优化已经成了一种先决条件。因为单机已经解决不了目前快速增长的数据和参数了。 现实中，训练数据的数量可能达到</a:t>
            </a:r>
            <a:r>
              <a:rPr lang="en-US" altLang="zh-CN" dirty="0"/>
              <a:t>1TB</a:t>
            </a:r>
            <a:r>
              <a:rPr lang="zh-CN" altLang="en-US" dirty="0"/>
              <a:t>到</a:t>
            </a:r>
            <a:r>
              <a:rPr lang="en-US" altLang="zh-CN" dirty="0"/>
              <a:t>1PB</a:t>
            </a:r>
            <a:r>
              <a:rPr lang="zh-CN" altLang="en-US" dirty="0"/>
              <a:t>之间，而训练过程中的参数可能会达到</a:t>
            </a:r>
            <a:r>
              <a:rPr lang="en-US" altLang="zh-CN" dirty="0"/>
              <a:t>109</a:t>
            </a:r>
            <a:r>
              <a:rPr lang="zh-CN" altLang="en-US" dirty="0"/>
              <a:t>到</a:t>
            </a:r>
            <a:r>
              <a:rPr lang="en-US" altLang="zh-CN" dirty="0"/>
              <a:t>1012</a:t>
            </a:r>
            <a:r>
              <a:rPr lang="zh-CN" altLang="en-US" dirty="0"/>
              <a:t>。而往往这些模型的参数需要被所有的</a:t>
            </a:r>
            <a:r>
              <a:rPr lang="en-US" altLang="zh-CN" dirty="0"/>
              <a:t>worker</a:t>
            </a:r>
            <a:r>
              <a:rPr lang="zh-CN" altLang="en-US" dirty="0"/>
              <a:t>节点频繁的访问，这就会带来很多问题和挑战</a:t>
            </a:r>
            <a:r>
              <a:rPr lang="zh-CN" altLang="en-US" dirty="0" smtClean="0"/>
              <a:t>：</a:t>
            </a:r>
            <a:endParaRPr lang="en-US" altLang="zh-CN" dirty="0" smtClean="0"/>
          </a:p>
          <a:p>
            <a:endParaRPr lang="zh-CN" altLang="en-US" dirty="0"/>
          </a:p>
          <a:p>
            <a:pPr lvl="1"/>
            <a:r>
              <a:rPr lang="zh-CN" altLang="en-US" dirty="0"/>
              <a:t>访问这些巨量的参数，需要大量的网络带宽支持；</a:t>
            </a:r>
          </a:p>
          <a:p>
            <a:pPr lvl="1"/>
            <a:r>
              <a:rPr lang="zh-CN" altLang="en-US" dirty="0"/>
              <a:t>很多机器学习算法都是连续型的，只有上一次迭代完成（各个</a:t>
            </a:r>
            <a:r>
              <a:rPr lang="en-US" altLang="zh-CN" dirty="0"/>
              <a:t>worker</a:t>
            </a:r>
            <a:r>
              <a:rPr lang="zh-CN" altLang="en-US" dirty="0"/>
              <a:t>都完成）之后，才能进行下一次迭代，这就导致了如果机器之间性能差距大（木桶理论），就会造成性能的极大损失；</a:t>
            </a:r>
          </a:p>
          <a:p>
            <a:pPr lvl="1"/>
            <a:r>
              <a:rPr lang="zh-CN" altLang="en-US" dirty="0"/>
              <a:t>在分布式中，容错能力是非常重要的。很多情况下，算法都是部署到云环境中的（这种环境下，机器是不可靠的，并且</a:t>
            </a:r>
            <a:r>
              <a:rPr lang="en-US" altLang="zh-CN" dirty="0"/>
              <a:t>job</a:t>
            </a:r>
            <a:r>
              <a:rPr lang="zh-CN" altLang="en-US" dirty="0"/>
              <a:t>也是有可能被抢占的）；</a:t>
            </a:r>
          </a:p>
        </p:txBody>
      </p:sp>
    </p:spTree>
    <p:extLst>
      <p:ext uri="{BB962C8B-B14F-4D97-AF65-F5344CB8AC3E}">
        <p14:creationId xmlns:p14="http://schemas.microsoft.com/office/powerpoint/2010/main" val="11556241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Distribute Architecture</a:t>
            </a:r>
            <a:endParaRPr lang="zh-CN" altLang="en-US" dirty="0"/>
          </a:p>
        </p:txBody>
      </p:sp>
      <p:sp>
        <p:nvSpPr>
          <p:cNvPr id="3" name="内容占位符 2"/>
          <p:cNvSpPr>
            <a:spLocks noGrp="1"/>
          </p:cNvSpPr>
          <p:nvPr>
            <p:ph idx="1"/>
          </p:nvPr>
        </p:nvSpPr>
        <p:spPr/>
        <p:txBody>
          <a:bodyPr/>
          <a:lstStyle/>
          <a:p>
            <a:r>
              <a:rPr lang="zh-CN" altLang="en-US" dirty="0" smtClean="0"/>
              <a:t>通用的分布式系统通常都是：每次迭代都强制同步，通常在几十个节点上，它们的性能可以表现的很好，但是在大规模集群中，这样的每次迭代强制同步的机制会因为木桶效应变得很慢。 </a:t>
            </a:r>
          </a:p>
          <a:p>
            <a:r>
              <a:rPr lang="zh-CN" altLang="en-US" dirty="0" smtClean="0"/>
              <a:t>分布式</a:t>
            </a:r>
            <a:r>
              <a:rPr lang="zh-CN" altLang="en-US" dirty="0"/>
              <a:t>机器学习系统的第一代架构，恐怕可以追溯</a:t>
            </a:r>
            <a:r>
              <a:rPr lang="zh-CN" altLang="en-US" dirty="0" smtClean="0"/>
              <a:t>到较早，</a:t>
            </a:r>
            <a:r>
              <a:rPr lang="zh-CN" altLang="en-US" dirty="0"/>
              <a:t>但那个时候，有一种先帝创业未半的感觉，那个系统使用</a:t>
            </a:r>
            <a:r>
              <a:rPr lang="en-US" altLang="zh-CN" dirty="0" err="1"/>
              <a:t>memcached</a:t>
            </a:r>
            <a:r>
              <a:rPr lang="zh-CN" altLang="en-US" dirty="0"/>
              <a:t>，一个分布式的</a:t>
            </a:r>
            <a:r>
              <a:rPr lang="en-US" altLang="zh-CN" dirty="0" err="1"/>
              <a:t>kv</a:t>
            </a:r>
            <a:r>
              <a:rPr lang="zh-CN" altLang="en-US" dirty="0"/>
              <a:t>数据库，来做同步机制，因而很缺乏扩展性，性能也不强</a:t>
            </a:r>
            <a:r>
              <a:rPr lang="zh-CN" altLang="en-US" dirty="0" smtClean="0"/>
              <a:t>。</a:t>
            </a:r>
            <a:endParaRPr lang="zh-CN" altLang="en-US" dirty="0"/>
          </a:p>
          <a:p>
            <a:r>
              <a:rPr lang="zh-CN" altLang="en-US" dirty="0"/>
              <a:t>于是</a:t>
            </a:r>
            <a:r>
              <a:rPr lang="en-US" altLang="zh-CN" dirty="0" err="1"/>
              <a:t>YahooLDA</a:t>
            </a:r>
            <a:r>
              <a:rPr lang="zh-CN" altLang="en-US" dirty="0"/>
              <a:t>，作为第二代的分布式架构，就出现了。它使用一个更规范的负载分布算法和一个专有的服务器，该服务器有自定义好的一些基础单元，</a:t>
            </a:r>
            <a:r>
              <a:rPr lang="en-US" altLang="zh-CN" dirty="0"/>
              <a:t>get/set/update</a:t>
            </a:r>
            <a:r>
              <a:rPr lang="zh-CN" altLang="en-US" dirty="0"/>
              <a:t>等。同样的设计在</a:t>
            </a:r>
            <a:r>
              <a:rPr lang="en-US" altLang="zh-CN" dirty="0" err="1"/>
              <a:t>Distbelief</a:t>
            </a:r>
            <a:r>
              <a:rPr lang="zh-CN" altLang="en-US" dirty="0"/>
              <a:t>也可以见到</a:t>
            </a:r>
            <a:r>
              <a:rPr lang="zh-CN" altLang="en-US" dirty="0" smtClean="0"/>
              <a:t>。</a:t>
            </a:r>
            <a:endParaRPr lang="zh-CN" altLang="en-US" dirty="0"/>
          </a:p>
          <a:p>
            <a:r>
              <a:rPr lang="zh-CN" altLang="en-US" dirty="0"/>
              <a:t>对第二代分布式架构做改进的初步尝试是</a:t>
            </a:r>
            <a:r>
              <a:rPr lang="en-US" altLang="zh-CN" dirty="0" err="1"/>
              <a:t>Petuun</a:t>
            </a:r>
            <a:r>
              <a:rPr lang="zh-CN" altLang="en-US" dirty="0"/>
              <a:t>，他使用一个有限制的延迟模型，同时在工作线程模型上添加更多限制。</a:t>
            </a:r>
          </a:p>
          <a:p>
            <a:endParaRPr lang="zh-CN" altLang="en-US" dirty="0"/>
          </a:p>
        </p:txBody>
      </p:sp>
    </p:spTree>
    <p:extLst>
      <p:ext uri="{BB962C8B-B14F-4D97-AF65-F5344CB8AC3E}">
        <p14:creationId xmlns:p14="http://schemas.microsoft.com/office/powerpoint/2010/main" val="605521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Distribute Architecture</a:t>
            </a:r>
            <a:endParaRPr lang="zh-CN" altLang="en-US" dirty="0"/>
          </a:p>
        </p:txBody>
      </p:sp>
      <p:sp>
        <p:nvSpPr>
          <p:cNvPr id="3" name="内容占位符 2"/>
          <p:cNvSpPr>
            <a:spLocks noGrp="1"/>
          </p:cNvSpPr>
          <p:nvPr>
            <p:ph idx="1"/>
          </p:nvPr>
        </p:nvSpPr>
        <p:spPr/>
        <p:txBody>
          <a:bodyPr/>
          <a:lstStyle/>
          <a:p>
            <a:r>
              <a:rPr lang="en-US" altLang="zh-CN" dirty="0"/>
              <a:t>PS</a:t>
            </a:r>
            <a:r>
              <a:rPr lang="zh-CN" altLang="en-US" dirty="0"/>
              <a:t>框架属于第三代框架，它基于之前的基础做了更多的优化，同时也采用了各家之长</a:t>
            </a:r>
            <a:r>
              <a:rPr lang="zh-CN" altLang="en-US" dirty="0" smtClean="0"/>
              <a:t>。</a:t>
            </a:r>
            <a:endParaRPr lang="en-US" altLang="zh-CN" dirty="0" smtClean="0"/>
          </a:p>
          <a:p>
            <a:pPr lvl="1"/>
            <a:r>
              <a:rPr lang="zh-CN" altLang="en-US" dirty="0"/>
              <a:t>比如基于</a:t>
            </a:r>
            <a:r>
              <a:rPr lang="en-US" altLang="zh-CN" dirty="0"/>
              <a:t>Hadoop</a:t>
            </a:r>
            <a:r>
              <a:rPr lang="zh-CN" altLang="en-US" dirty="0"/>
              <a:t>的</a:t>
            </a:r>
            <a:r>
              <a:rPr lang="en-US" altLang="zh-CN" dirty="0"/>
              <a:t>Mahout</a:t>
            </a:r>
            <a:r>
              <a:rPr lang="zh-CN" altLang="en-US" dirty="0"/>
              <a:t>，基于</a:t>
            </a:r>
            <a:r>
              <a:rPr lang="en-US" altLang="zh-CN" dirty="0"/>
              <a:t>Spark</a:t>
            </a:r>
            <a:r>
              <a:rPr lang="zh-CN" altLang="en-US" dirty="0"/>
              <a:t>的</a:t>
            </a:r>
            <a:r>
              <a:rPr lang="en-US" altLang="zh-CN" dirty="0"/>
              <a:t>MLI</a:t>
            </a:r>
            <a:r>
              <a:rPr lang="zh-CN" altLang="en-US" dirty="0"/>
              <a:t>，这俩都是迭代式的</a:t>
            </a:r>
            <a:r>
              <a:rPr lang="en-US" altLang="zh-CN" dirty="0"/>
              <a:t>Map-Reduce</a:t>
            </a:r>
            <a:r>
              <a:rPr lang="zh-CN" altLang="en-US" dirty="0"/>
              <a:t>框架</a:t>
            </a:r>
            <a:r>
              <a:rPr lang="zh-CN" altLang="en-US" dirty="0" smtClean="0"/>
              <a:t>，</a:t>
            </a:r>
            <a:r>
              <a:rPr lang="zh-CN" altLang="en-US" dirty="0"/>
              <a:t>它们能够保持迭代之间的状态，并且执行策略也更加优化了。但是，由于这两种方法都采用同步迭代的通信方式，使得它们很容易因为个别机器的低性能导致全局性能的降低</a:t>
            </a:r>
            <a:r>
              <a:rPr lang="zh-CN" altLang="en-US" dirty="0" smtClean="0"/>
              <a:t>。</a:t>
            </a:r>
            <a:r>
              <a:rPr lang="zh-CN" altLang="en-US" dirty="0"/>
              <a:t>然而</a:t>
            </a:r>
            <a:r>
              <a:rPr lang="en-US" altLang="zh-CN" dirty="0" smtClean="0"/>
              <a:t>Spark</a:t>
            </a:r>
            <a:r>
              <a:rPr lang="zh-CN" altLang="en-US" dirty="0"/>
              <a:t>和</a:t>
            </a:r>
            <a:r>
              <a:rPr lang="en-US" altLang="zh-CN" dirty="0"/>
              <a:t>MLI</a:t>
            </a:r>
            <a:r>
              <a:rPr lang="zh-CN" altLang="en-US" dirty="0"/>
              <a:t>的模式是保存算法运行的中间状态，这也正是</a:t>
            </a:r>
            <a:r>
              <a:rPr lang="en-US" altLang="zh-CN" dirty="0"/>
              <a:t>PS</a:t>
            </a:r>
            <a:r>
              <a:rPr lang="zh-CN" altLang="en-US" dirty="0"/>
              <a:t>框架要做的。</a:t>
            </a:r>
          </a:p>
          <a:p>
            <a:pPr lvl="1"/>
            <a:r>
              <a:rPr lang="zh-CN" altLang="en-US" dirty="0"/>
              <a:t>分布式</a:t>
            </a:r>
            <a:r>
              <a:rPr lang="en-US" altLang="zh-CN" dirty="0" err="1"/>
              <a:t>GraphLab</a:t>
            </a:r>
            <a:r>
              <a:rPr lang="zh-CN" altLang="en-US" dirty="0"/>
              <a:t>使用基于图抽象的异步通信，使得通信效率大大增强。但相对于</a:t>
            </a:r>
            <a:r>
              <a:rPr lang="en-US" altLang="zh-CN" dirty="0"/>
              <a:t>Map-Reduce</a:t>
            </a:r>
            <a:r>
              <a:rPr lang="zh-CN" altLang="en-US" dirty="0"/>
              <a:t>框架来说，它缺少弹性，同时依赖于粗粒度的快照来做恢复，这两点使得它的可扩展性很差。</a:t>
            </a:r>
          </a:p>
          <a:p>
            <a:pPr lvl="1"/>
            <a:r>
              <a:rPr lang="en-US" altLang="zh-CN" dirty="0"/>
              <a:t>Piccolo</a:t>
            </a:r>
            <a:r>
              <a:rPr lang="zh-CN" altLang="en-US" dirty="0"/>
              <a:t>，使用同</a:t>
            </a:r>
            <a:r>
              <a:rPr lang="en-US" altLang="zh-CN" dirty="0"/>
              <a:t>PS</a:t>
            </a:r>
            <a:r>
              <a:rPr lang="zh-CN" altLang="en-US" dirty="0"/>
              <a:t>框架类似的机制来操作的。工作节点在本地预先聚合一些状态，然后将其上传到服务器节点。但是相对于</a:t>
            </a:r>
            <a:r>
              <a:rPr lang="en-US" altLang="zh-CN" dirty="0"/>
              <a:t>PS</a:t>
            </a:r>
            <a:r>
              <a:rPr lang="zh-CN" altLang="en-US" dirty="0"/>
              <a:t>框架来说缺少了一些针对机器学习的优化，比如，消息压缩、备份和通过图依赖达到的变量一致性模型。</a:t>
            </a:r>
          </a:p>
          <a:p>
            <a:endParaRPr lang="zh-CN" altLang="en-US" dirty="0"/>
          </a:p>
        </p:txBody>
      </p:sp>
    </p:spTree>
    <p:extLst>
      <p:ext uri="{BB962C8B-B14F-4D97-AF65-F5344CB8AC3E}">
        <p14:creationId xmlns:p14="http://schemas.microsoft.com/office/powerpoint/2010/main" val="230678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Synchronous</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144" y="1636713"/>
            <a:ext cx="5638800" cy="4267200"/>
          </a:xfrm>
        </p:spPr>
      </p:pic>
    </p:spTree>
    <p:extLst>
      <p:ext uri="{BB962C8B-B14F-4D97-AF65-F5344CB8AC3E}">
        <p14:creationId xmlns:p14="http://schemas.microsoft.com/office/powerpoint/2010/main" val="4128767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en-US" altLang="zh-CN" dirty="0" smtClean="0"/>
              <a:t>synchronous</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144" y="1636713"/>
            <a:ext cx="5638800" cy="4267200"/>
          </a:xfrm>
        </p:spPr>
      </p:pic>
    </p:spTree>
    <p:extLst>
      <p:ext uri="{BB962C8B-B14F-4D97-AF65-F5344CB8AC3E}">
        <p14:creationId xmlns:p14="http://schemas.microsoft.com/office/powerpoint/2010/main" val="753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Networks</a:t>
            </a:r>
            <a:endParaRPr lang="zh-CN" altLang="en-US" dirty="0"/>
          </a:p>
        </p:txBody>
      </p:sp>
      <p:pic>
        <p:nvPicPr>
          <p:cNvPr id="4" name="图片 3"/>
          <p:cNvPicPr>
            <a:picLocks noChangeAspect="1"/>
          </p:cNvPicPr>
          <p:nvPr/>
        </p:nvPicPr>
        <p:blipFill>
          <a:blip r:embed="rId2"/>
          <a:stretch>
            <a:fillRect/>
          </a:stretch>
        </p:blipFill>
        <p:spPr>
          <a:xfrm>
            <a:off x="1498268" y="1568640"/>
            <a:ext cx="6229350" cy="4457700"/>
          </a:xfrm>
          <a:prstGeom prst="rect">
            <a:avLst/>
          </a:prstGeom>
        </p:spPr>
      </p:pic>
    </p:spTree>
    <p:extLst>
      <p:ext uri="{BB962C8B-B14F-4D97-AF65-F5344CB8AC3E}">
        <p14:creationId xmlns:p14="http://schemas.microsoft.com/office/powerpoint/2010/main" val="239791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 Advantage</a:t>
            </a:r>
            <a:endParaRPr lang="zh-CN" altLang="en-US" dirty="0"/>
          </a:p>
        </p:txBody>
      </p:sp>
      <p:sp>
        <p:nvSpPr>
          <p:cNvPr id="3" name="内容占位符 2"/>
          <p:cNvSpPr>
            <a:spLocks noGrp="1"/>
          </p:cNvSpPr>
          <p:nvPr>
            <p:ph idx="1"/>
          </p:nvPr>
        </p:nvSpPr>
        <p:spPr>
          <a:xfrm>
            <a:off x="425116" y="1190159"/>
            <a:ext cx="8357936" cy="4813384"/>
          </a:xfrm>
        </p:spPr>
        <p:txBody>
          <a:bodyPr/>
          <a:lstStyle/>
          <a:p>
            <a:r>
              <a:rPr lang="en-US" altLang="zh-CN" b="1" dirty="0"/>
              <a:t>1. Efficient communication</a:t>
            </a:r>
            <a:r>
              <a:rPr lang="zh-CN" altLang="en-US" b="1" dirty="0"/>
              <a:t>：</a:t>
            </a:r>
            <a:r>
              <a:rPr lang="en-US" altLang="zh-CN" dirty="0"/>
              <a:t> </a:t>
            </a:r>
          </a:p>
          <a:p>
            <a:pPr lvl="1"/>
            <a:r>
              <a:rPr lang="zh-CN" altLang="en-US" dirty="0" smtClean="0"/>
              <a:t>由于</a:t>
            </a:r>
            <a:r>
              <a:rPr lang="zh-CN" altLang="en-US" dirty="0"/>
              <a:t>是异步的通信，因此，不需要停下来等一些机器执行完一个</a:t>
            </a:r>
            <a:r>
              <a:rPr lang="en-US" altLang="zh-CN" dirty="0"/>
              <a:t>iteration</a:t>
            </a:r>
            <a:r>
              <a:rPr lang="zh-CN" altLang="en-US" dirty="0"/>
              <a:t>（除非有必要），这大大减少了延时。为机器学习任务做了一些优化</a:t>
            </a:r>
            <a:r>
              <a:rPr lang="en-US" altLang="zh-CN" dirty="0"/>
              <a:t>(</a:t>
            </a:r>
            <a:r>
              <a:rPr lang="zh-CN" altLang="en-US" dirty="0"/>
              <a:t>后续会细讲</a:t>
            </a:r>
            <a:r>
              <a:rPr lang="en-US" altLang="zh-CN" dirty="0"/>
              <a:t>)</a:t>
            </a:r>
            <a:r>
              <a:rPr lang="zh-CN" altLang="en-US" dirty="0"/>
              <a:t>，能够大大减少网络流量和开销；</a:t>
            </a:r>
          </a:p>
          <a:p>
            <a:r>
              <a:rPr lang="en-US" altLang="zh-CN" b="1" dirty="0"/>
              <a:t>2. Flexible consistency models</a:t>
            </a:r>
            <a:r>
              <a:rPr lang="zh-CN" altLang="en-US" b="1" dirty="0"/>
              <a:t>：</a:t>
            </a:r>
            <a:r>
              <a:rPr lang="en-US" altLang="zh-CN" dirty="0"/>
              <a:t> </a:t>
            </a:r>
            <a:endParaRPr lang="en-US" altLang="zh-CN" dirty="0" smtClean="0"/>
          </a:p>
          <a:p>
            <a:pPr lvl="1"/>
            <a:r>
              <a:rPr lang="zh-CN" altLang="en-US" dirty="0" smtClean="0"/>
              <a:t>宽松</a:t>
            </a:r>
            <a:r>
              <a:rPr lang="zh-CN" altLang="en-US" dirty="0"/>
              <a:t>的一致性要求进一步减少了同步的成本和延时。</a:t>
            </a:r>
            <a:r>
              <a:rPr lang="en-US" altLang="zh-CN" dirty="0"/>
              <a:t>parameter server </a:t>
            </a:r>
            <a:r>
              <a:rPr lang="zh-CN" altLang="en-US" dirty="0"/>
              <a:t>允许</a:t>
            </a:r>
            <a:r>
              <a:rPr lang="zh-CN" altLang="en-US" b="1" dirty="0"/>
              <a:t>算法</a:t>
            </a:r>
            <a:r>
              <a:rPr lang="zh-CN" altLang="en-US" dirty="0"/>
              <a:t>设计者根据自身的情况来做算法收敛速度和系统性能之间的</a:t>
            </a:r>
            <a:r>
              <a:rPr lang="en-US" altLang="zh-CN" dirty="0"/>
              <a:t>trade-off</a:t>
            </a:r>
            <a:r>
              <a:rPr lang="zh-CN" altLang="en-US" dirty="0"/>
              <a:t>。</a:t>
            </a:r>
          </a:p>
          <a:p>
            <a:r>
              <a:rPr lang="en-US" altLang="zh-CN" b="1" dirty="0"/>
              <a:t>3. Elastic Scalability</a:t>
            </a:r>
            <a:r>
              <a:rPr lang="zh-CN" altLang="en-US" b="1" dirty="0"/>
              <a:t>：</a:t>
            </a:r>
            <a:r>
              <a:rPr lang="en-US" altLang="zh-CN" dirty="0"/>
              <a:t> </a:t>
            </a:r>
            <a:endParaRPr lang="en-US" altLang="zh-CN" dirty="0" smtClean="0"/>
          </a:p>
          <a:p>
            <a:pPr lvl="1"/>
            <a:r>
              <a:rPr lang="zh-CN" altLang="en-US" dirty="0" smtClean="0"/>
              <a:t>使用</a:t>
            </a:r>
            <a:r>
              <a:rPr lang="zh-CN" altLang="en-US" dirty="0"/>
              <a:t>了一个分布式</a:t>
            </a:r>
            <a:r>
              <a:rPr lang="en-US" altLang="zh-CN" dirty="0"/>
              <a:t>hash</a:t>
            </a:r>
            <a:r>
              <a:rPr lang="zh-CN" altLang="en-US" dirty="0"/>
              <a:t>表使得新的</a:t>
            </a:r>
            <a:r>
              <a:rPr lang="en-US" altLang="zh-CN" dirty="0"/>
              <a:t>server</a:t>
            </a:r>
            <a:r>
              <a:rPr lang="zh-CN" altLang="en-US" dirty="0"/>
              <a:t>节点可以随时动态的插入到集合中；因此，新增一个节点不需要重新运行系统。</a:t>
            </a:r>
          </a:p>
          <a:p>
            <a:endParaRPr lang="zh-CN" altLang="en-US" dirty="0"/>
          </a:p>
        </p:txBody>
      </p:sp>
    </p:spTree>
    <p:extLst>
      <p:ext uri="{BB962C8B-B14F-4D97-AF65-F5344CB8AC3E}">
        <p14:creationId xmlns:p14="http://schemas.microsoft.com/office/powerpoint/2010/main" val="2049932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Advantage</a:t>
            </a:r>
            <a:endParaRPr lang="zh-CN" altLang="en-US" dirty="0"/>
          </a:p>
        </p:txBody>
      </p:sp>
      <p:sp>
        <p:nvSpPr>
          <p:cNvPr id="3" name="内容占位符 2"/>
          <p:cNvSpPr>
            <a:spLocks noGrp="1"/>
          </p:cNvSpPr>
          <p:nvPr>
            <p:ph idx="1"/>
          </p:nvPr>
        </p:nvSpPr>
        <p:spPr/>
        <p:txBody>
          <a:bodyPr/>
          <a:lstStyle/>
          <a:p>
            <a:r>
              <a:rPr lang="en-US" altLang="zh-CN" b="1" dirty="0"/>
              <a:t>4. Fault Tolerance and Durability</a:t>
            </a:r>
            <a:r>
              <a:rPr lang="zh-CN" altLang="en-US" b="1" dirty="0"/>
              <a:t>：</a:t>
            </a:r>
            <a:r>
              <a:rPr lang="en-US" altLang="zh-CN" dirty="0"/>
              <a:t> </a:t>
            </a:r>
          </a:p>
          <a:p>
            <a:pPr lvl="1"/>
            <a:r>
              <a:rPr lang="zh-CN" altLang="en-US" dirty="0"/>
              <a:t>我们都知道，节点故障是不可避免的，特别是在大规模商用服务器集群中。从非灾难性机器故障中恢复，只需要</a:t>
            </a:r>
            <a:r>
              <a:rPr lang="en-US" altLang="zh-CN" dirty="0"/>
              <a:t>1</a:t>
            </a:r>
            <a:r>
              <a:rPr lang="zh-CN" altLang="en-US" dirty="0"/>
              <a:t>秒，而且不需要中断计算。</a:t>
            </a:r>
            <a:r>
              <a:rPr lang="en-US" altLang="zh-CN" dirty="0"/>
              <a:t>Vector clocks </a:t>
            </a:r>
            <a:r>
              <a:rPr lang="zh-CN" altLang="en-US" dirty="0"/>
              <a:t>保证了经历故障之后还是能运行良好；</a:t>
            </a:r>
          </a:p>
          <a:p>
            <a:r>
              <a:rPr lang="en-US" altLang="zh-CN" b="1" dirty="0"/>
              <a:t>5. Ease of Use</a:t>
            </a:r>
            <a:r>
              <a:rPr lang="en-US" altLang="zh-CN" dirty="0"/>
              <a:t> </a:t>
            </a:r>
            <a:endParaRPr lang="en-US" altLang="zh-CN" dirty="0" smtClean="0"/>
          </a:p>
          <a:p>
            <a:pPr lvl="1"/>
            <a:r>
              <a:rPr lang="zh-CN" altLang="en-US" dirty="0" smtClean="0"/>
              <a:t>全局</a:t>
            </a:r>
            <a:r>
              <a:rPr lang="zh-CN" altLang="en-US" dirty="0"/>
              <a:t>共享的参数可以被表示成各种形式：</a:t>
            </a:r>
            <a:r>
              <a:rPr lang="en-US" altLang="zh-CN" dirty="0"/>
              <a:t>vector</a:t>
            </a:r>
            <a:r>
              <a:rPr lang="zh-CN" altLang="en-US" dirty="0"/>
              <a:t>，</a:t>
            </a:r>
            <a:r>
              <a:rPr lang="en-US" altLang="zh-CN" dirty="0"/>
              <a:t>matrices </a:t>
            </a:r>
            <a:r>
              <a:rPr lang="zh-CN" altLang="en-US" dirty="0"/>
              <a:t>或者相应的</a:t>
            </a:r>
            <a:r>
              <a:rPr lang="en-US" altLang="zh-CN" dirty="0"/>
              <a:t>sparse</a:t>
            </a:r>
            <a:r>
              <a:rPr lang="zh-CN" altLang="en-US" dirty="0"/>
              <a:t>类型，这大大方便了机器学习算法的开发。并且提供的线性代数的数据类型都具有高性能的多线程库。</a:t>
            </a:r>
          </a:p>
          <a:p>
            <a:endParaRPr lang="zh-CN" altLang="en-US" dirty="0"/>
          </a:p>
        </p:txBody>
      </p:sp>
    </p:spTree>
    <p:extLst>
      <p:ext uri="{BB962C8B-B14F-4D97-AF65-F5344CB8AC3E}">
        <p14:creationId xmlns:p14="http://schemas.microsoft.com/office/powerpoint/2010/main" val="3204427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 Architecture</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8378" y="1363663"/>
            <a:ext cx="5832331" cy="4813300"/>
          </a:xfrm>
        </p:spPr>
      </p:pic>
    </p:spTree>
    <p:extLst>
      <p:ext uri="{BB962C8B-B14F-4D97-AF65-F5344CB8AC3E}">
        <p14:creationId xmlns:p14="http://schemas.microsoft.com/office/powerpoint/2010/main" val="3507278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3" name="内容占位符 2"/>
          <p:cNvSpPr>
            <a:spLocks noGrp="1"/>
          </p:cNvSpPr>
          <p:nvPr>
            <p:ph idx="1"/>
          </p:nvPr>
        </p:nvSpPr>
        <p:spPr/>
        <p:txBody>
          <a:bodyPr/>
          <a:lstStyle/>
          <a:p>
            <a:r>
              <a:rPr lang="en-US" altLang="zh-CN" dirty="0"/>
              <a:t>PS</a:t>
            </a:r>
            <a:r>
              <a:rPr lang="zh-CN" altLang="en-US" dirty="0"/>
              <a:t>架构包括内功和外功两个部分，所谓的外功，就是把计算资源分为两个部分，参数服务器节点和工作节点：</a:t>
            </a:r>
          </a:p>
          <a:p>
            <a:pPr lvl="1"/>
            <a:r>
              <a:rPr lang="zh-CN" altLang="en-US" dirty="0"/>
              <a:t>参数服务器节点用来存储参数，</a:t>
            </a:r>
          </a:p>
          <a:p>
            <a:pPr lvl="1"/>
            <a:r>
              <a:rPr lang="zh-CN" altLang="en-US" dirty="0"/>
              <a:t>工作节点部分用来做算法的训练。</a:t>
            </a:r>
          </a:p>
          <a:p>
            <a:r>
              <a:rPr lang="zh-CN" altLang="en-US" dirty="0"/>
              <a:t>内功就是对应的，把机器学习算法也分成两个方面，即参数和训练。</a:t>
            </a:r>
          </a:p>
          <a:p>
            <a:pPr lvl="1"/>
            <a:r>
              <a:rPr lang="zh-CN" altLang="en-US" dirty="0"/>
              <a:t>参数部分即模型本身，有一致性的要求，参数服务器也可以是一个集群，对于大型的算法，比如</a:t>
            </a:r>
            <a:r>
              <a:rPr lang="en-US" altLang="zh-CN" dirty="0"/>
              <a:t>DNN</a:t>
            </a:r>
            <a:r>
              <a:rPr lang="zh-CN" altLang="en-US" dirty="0"/>
              <a:t>，</a:t>
            </a:r>
            <a:r>
              <a:rPr lang="en-US" altLang="zh-CN" dirty="0"/>
              <a:t>CNN</a:t>
            </a:r>
            <a:r>
              <a:rPr lang="zh-CN" altLang="en-US" dirty="0"/>
              <a:t>，参数上亿的时候，自然需要一个集群来存储这么多的参数，因而，参数服务器也是需要调度的。</a:t>
            </a:r>
          </a:p>
          <a:p>
            <a:pPr lvl="1"/>
            <a:r>
              <a:rPr lang="zh-CN" altLang="en-US" dirty="0"/>
              <a:t>训练部分自然是并行的，不然无法体现分布式机器学习的优势。因为参数服务器的存在，每个计算节点在拿到新的</a:t>
            </a:r>
            <a:r>
              <a:rPr lang="en-US" altLang="zh-CN" dirty="0"/>
              <a:t>batch</a:t>
            </a:r>
            <a:r>
              <a:rPr lang="zh-CN" altLang="en-US" dirty="0"/>
              <a:t>数据之后，都要从参数服务器上取下最新的参数，然后计算梯度，再将梯度更新回参数服务器。</a:t>
            </a:r>
          </a:p>
          <a:p>
            <a:endParaRPr lang="zh-CN" altLang="en-US" dirty="0"/>
          </a:p>
        </p:txBody>
      </p:sp>
    </p:spTree>
    <p:extLst>
      <p:ext uri="{BB962C8B-B14F-4D97-AF65-F5344CB8AC3E}">
        <p14:creationId xmlns:p14="http://schemas.microsoft.com/office/powerpoint/2010/main" val="328009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3" name="内容占位符 2"/>
          <p:cNvSpPr>
            <a:spLocks noGrp="1"/>
          </p:cNvSpPr>
          <p:nvPr>
            <p:ph idx="1"/>
          </p:nvPr>
        </p:nvSpPr>
        <p:spPr/>
        <p:txBody>
          <a:bodyPr/>
          <a:lstStyle/>
          <a:p>
            <a:r>
              <a:rPr lang="en-US" altLang="zh-CN" b="1" dirty="0"/>
              <a:t>server</a:t>
            </a:r>
            <a:r>
              <a:rPr lang="en-US" altLang="zh-CN" dirty="0"/>
              <a:t> </a:t>
            </a:r>
            <a:r>
              <a:rPr lang="zh-CN" altLang="en-US" dirty="0"/>
              <a:t>节点可以跟其他 </a:t>
            </a:r>
            <a:r>
              <a:rPr lang="en-US" altLang="zh-CN" dirty="0"/>
              <a:t>server </a:t>
            </a:r>
            <a:r>
              <a:rPr lang="zh-CN" altLang="en-US" dirty="0"/>
              <a:t>节点通信，每个</a:t>
            </a:r>
            <a:r>
              <a:rPr lang="en-US" altLang="zh-CN" dirty="0"/>
              <a:t>server</a:t>
            </a:r>
            <a:r>
              <a:rPr lang="zh-CN" altLang="en-US" dirty="0"/>
              <a:t>负责自己分到的参数，</a:t>
            </a:r>
            <a:r>
              <a:rPr lang="en-US" altLang="zh-CN" dirty="0"/>
              <a:t>server group </a:t>
            </a:r>
            <a:r>
              <a:rPr lang="zh-CN" altLang="en-US" dirty="0"/>
              <a:t>共同维持所有参数的更新。 </a:t>
            </a:r>
            <a:endParaRPr lang="en-US" altLang="zh-CN" dirty="0" smtClean="0"/>
          </a:p>
          <a:p>
            <a:r>
              <a:rPr lang="en-US" altLang="zh-CN" b="1" dirty="0" smtClean="0"/>
              <a:t>server </a:t>
            </a:r>
            <a:r>
              <a:rPr lang="en-US" altLang="zh-CN" b="1" dirty="0"/>
              <a:t>manager</a:t>
            </a:r>
            <a:r>
              <a:rPr lang="en-US" altLang="zh-CN" dirty="0"/>
              <a:t> node </a:t>
            </a:r>
            <a:r>
              <a:rPr lang="zh-CN" altLang="en-US" dirty="0"/>
              <a:t>负责维护一些元数据的一致性，比如各个节点的状态，参数的分配情况等； </a:t>
            </a:r>
            <a:endParaRPr lang="en-US" altLang="zh-CN" dirty="0" smtClean="0"/>
          </a:p>
          <a:p>
            <a:r>
              <a:rPr lang="en-US" altLang="zh-CN" b="1" dirty="0" smtClean="0"/>
              <a:t>worker</a:t>
            </a:r>
            <a:r>
              <a:rPr lang="en-US" altLang="zh-CN" dirty="0"/>
              <a:t> </a:t>
            </a:r>
            <a:r>
              <a:rPr lang="zh-CN" altLang="en-US" dirty="0"/>
              <a:t>节点之间没有通信，只跟自己对应的</a:t>
            </a:r>
            <a:r>
              <a:rPr lang="en-US" altLang="zh-CN" dirty="0"/>
              <a:t>server</a:t>
            </a:r>
            <a:r>
              <a:rPr lang="zh-CN" altLang="en-US" dirty="0"/>
              <a:t>进行通信。每个</a:t>
            </a:r>
            <a:r>
              <a:rPr lang="en-US" altLang="zh-CN" dirty="0"/>
              <a:t>worker group</a:t>
            </a:r>
            <a:r>
              <a:rPr lang="zh-CN" altLang="en-US" dirty="0"/>
              <a:t>有一个</a:t>
            </a:r>
            <a:r>
              <a:rPr lang="en-US" altLang="zh-CN" b="1" dirty="0"/>
              <a:t>task scheduler</a:t>
            </a:r>
            <a:r>
              <a:rPr lang="zh-CN" altLang="en-US" dirty="0"/>
              <a:t>，负责向</a:t>
            </a:r>
            <a:r>
              <a:rPr lang="en-US" altLang="zh-CN" dirty="0"/>
              <a:t>worker</a:t>
            </a:r>
            <a:r>
              <a:rPr lang="zh-CN" altLang="en-US" dirty="0"/>
              <a:t>分配任务，并且监控</a:t>
            </a:r>
            <a:r>
              <a:rPr lang="en-US" altLang="zh-CN" dirty="0"/>
              <a:t>worker</a:t>
            </a:r>
            <a:r>
              <a:rPr lang="zh-CN" altLang="en-US" dirty="0"/>
              <a:t>的运行情况。当有新的</a:t>
            </a:r>
            <a:r>
              <a:rPr lang="en-US" altLang="zh-CN" dirty="0"/>
              <a:t>worker</a:t>
            </a:r>
            <a:r>
              <a:rPr lang="zh-CN" altLang="en-US" dirty="0"/>
              <a:t>加入或者退出，</a:t>
            </a:r>
            <a:r>
              <a:rPr lang="en-US" altLang="zh-CN" dirty="0"/>
              <a:t>task scheduler </a:t>
            </a:r>
            <a:r>
              <a:rPr lang="zh-CN" altLang="en-US" dirty="0"/>
              <a:t>负责重新分配任务。</a:t>
            </a:r>
          </a:p>
        </p:txBody>
      </p:sp>
    </p:spTree>
    <p:extLst>
      <p:ext uri="{BB962C8B-B14F-4D97-AF65-F5344CB8AC3E}">
        <p14:creationId xmlns:p14="http://schemas.microsoft.com/office/powerpoint/2010/main" val="2421154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3" name="内容占位符 2"/>
          <p:cNvSpPr>
            <a:spLocks noGrp="1"/>
          </p:cNvSpPr>
          <p:nvPr>
            <p:ph idx="1"/>
          </p:nvPr>
        </p:nvSpPr>
        <p:spPr/>
        <p:txBody>
          <a:bodyPr/>
          <a:lstStyle/>
          <a:p>
            <a:r>
              <a:rPr lang="en-US" altLang="zh-CN" dirty="0" smtClean="0"/>
              <a:t>Review </a:t>
            </a:r>
            <a:r>
              <a:rPr lang="en-US" altLang="zh-CN" b="1" dirty="0" smtClean="0"/>
              <a:t>Hadoop</a:t>
            </a:r>
            <a:r>
              <a:rPr lang="zh-CN" altLang="en-US" dirty="0"/>
              <a:t>的架构图，</a:t>
            </a:r>
            <a:r>
              <a:rPr lang="en-US" altLang="zh-CN" dirty="0" err="1"/>
              <a:t>hadoop</a:t>
            </a:r>
            <a:r>
              <a:rPr lang="zh-CN" altLang="en-US" dirty="0"/>
              <a:t>包括调度节点和工作节点，上图看起来似乎是将两个</a:t>
            </a:r>
            <a:r>
              <a:rPr lang="en-US" altLang="zh-CN" dirty="0"/>
              <a:t>Hadoop</a:t>
            </a:r>
            <a:r>
              <a:rPr lang="zh-CN" altLang="en-US" dirty="0"/>
              <a:t>连接起来，只不过其中有一个是参数服务器。</a:t>
            </a:r>
            <a:r>
              <a:rPr lang="en-US" altLang="zh-CN" dirty="0"/>
              <a:t>PS</a:t>
            </a:r>
            <a:r>
              <a:rPr lang="zh-CN" altLang="en-US" dirty="0"/>
              <a:t>的设计完全突破了</a:t>
            </a:r>
            <a:r>
              <a:rPr lang="en-US" altLang="zh-CN" dirty="0"/>
              <a:t>Hadoop</a:t>
            </a:r>
            <a:r>
              <a:rPr lang="zh-CN" altLang="en-US" dirty="0"/>
              <a:t>针对迭代式算法的限制，对于大型模型来说，在</a:t>
            </a:r>
            <a:r>
              <a:rPr lang="en-US" altLang="zh-CN" dirty="0"/>
              <a:t>PS</a:t>
            </a:r>
            <a:r>
              <a:rPr lang="zh-CN" altLang="en-US" dirty="0"/>
              <a:t>架构上，既能利用</a:t>
            </a:r>
            <a:r>
              <a:rPr lang="en-US" altLang="zh-CN" dirty="0"/>
              <a:t>Hadoop</a:t>
            </a:r>
            <a:r>
              <a:rPr lang="zh-CN" altLang="en-US" dirty="0"/>
              <a:t>架构的伸缩性和扩展性，又可以看做是把所有中间状态都放在内存里的样子</a:t>
            </a:r>
            <a:r>
              <a:rPr lang="zh-CN" altLang="en-US" dirty="0" smtClean="0"/>
              <a:t>。</a:t>
            </a:r>
            <a:endParaRPr lang="en-US" altLang="zh-CN" dirty="0" smtClean="0"/>
          </a:p>
          <a:p>
            <a:endParaRPr lang="en-US" altLang="zh-CN" dirty="0" smtClean="0"/>
          </a:p>
          <a:p>
            <a:r>
              <a:rPr lang="zh-CN" altLang="en-US" dirty="0"/>
              <a:t>这种设计有两种好处</a:t>
            </a:r>
            <a:r>
              <a:rPr lang="zh-CN" altLang="en-US" dirty="0" smtClean="0"/>
              <a:t>：</a:t>
            </a:r>
            <a:endParaRPr lang="en-US" altLang="zh-CN" dirty="0" smtClean="0"/>
          </a:p>
          <a:p>
            <a:pPr lvl="1"/>
            <a:r>
              <a:rPr lang="zh-CN" altLang="en-US" dirty="0" smtClean="0"/>
              <a:t>通过</a:t>
            </a:r>
            <a:r>
              <a:rPr lang="zh-CN" altLang="en-US" dirty="0"/>
              <a:t>将机器学习系统的共同之处模块化，算法实现代码更加简洁。</a:t>
            </a:r>
          </a:p>
          <a:p>
            <a:pPr lvl="1"/>
            <a:r>
              <a:rPr lang="zh-CN" altLang="en-US" dirty="0"/>
              <a:t>作为一个系统级别共享平台优化方法，</a:t>
            </a:r>
            <a:r>
              <a:rPr lang="en-US" altLang="zh-CN" dirty="0"/>
              <a:t>PS</a:t>
            </a:r>
            <a:r>
              <a:rPr lang="zh-CN" altLang="en-US" dirty="0"/>
              <a:t>结构能够支持很多种算法。</a:t>
            </a:r>
          </a:p>
          <a:p>
            <a:pPr marL="0" indent="0">
              <a:buNone/>
            </a:pPr>
            <a:endParaRPr lang="zh-CN" altLang="en-US" dirty="0"/>
          </a:p>
        </p:txBody>
      </p:sp>
    </p:spTree>
    <p:extLst>
      <p:ext uri="{BB962C8B-B14F-4D97-AF65-F5344CB8AC3E}">
        <p14:creationId xmlns:p14="http://schemas.microsoft.com/office/powerpoint/2010/main" val="3925895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3" name="内容占位符 2"/>
          <p:cNvSpPr>
            <a:spLocks noGrp="1"/>
          </p:cNvSpPr>
          <p:nvPr>
            <p:ph idx="1"/>
          </p:nvPr>
        </p:nvSpPr>
        <p:spPr/>
        <p:txBody>
          <a:bodyPr/>
          <a:lstStyle/>
          <a:p>
            <a:r>
              <a:rPr lang="en-US" altLang="zh-CN" dirty="0"/>
              <a:t>PS</a:t>
            </a:r>
            <a:r>
              <a:rPr lang="zh-CN" altLang="en-US" dirty="0"/>
              <a:t>架构有五个特点</a:t>
            </a:r>
            <a:r>
              <a:rPr lang="zh-CN" altLang="en-US" dirty="0" smtClean="0"/>
              <a:t>：</a:t>
            </a:r>
            <a:endParaRPr lang="zh-CN" altLang="en-US" dirty="0"/>
          </a:p>
          <a:p>
            <a:pPr lvl="1"/>
            <a:r>
              <a:rPr lang="zh-CN" altLang="en-US" dirty="0"/>
              <a:t>高效的通信：异步通信不会拖慢计算</a:t>
            </a:r>
          </a:p>
          <a:p>
            <a:pPr lvl="1"/>
            <a:r>
              <a:rPr lang="zh-CN" altLang="en-US" dirty="0"/>
              <a:t>弹性一致：将模型一致这个条件放宽松，允许在算法收敛速度和系统性能之间做平衡。</a:t>
            </a:r>
          </a:p>
          <a:p>
            <a:pPr lvl="1"/>
            <a:r>
              <a:rPr lang="zh-CN" altLang="en-US" dirty="0"/>
              <a:t>扩展性强：增加节点无需重启网络</a:t>
            </a:r>
          </a:p>
          <a:p>
            <a:pPr lvl="1"/>
            <a:r>
              <a:rPr lang="zh-CN" altLang="en-US" dirty="0"/>
              <a:t>错误容忍：机器错误恢复时间短，</a:t>
            </a:r>
            <a:r>
              <a:rPr lang="en-US" altLang="zh-CN" dirty="0"/>
              <a:t>Vector Clock</a:t>
            </a:r>
            <a:r>
              <a:rPr lang="zh-CN" altLang="en-US" dirty="0"/>
              <a:t>容许网络错误</a:t>
            </a:r>
          </a:p>
          <a:p>
            <a:pPr lvl="1"/>
            <a:r>
              <a:rPr lang="zh-CN" altLang="en-US" dirty="0"/>
              <a:t>易用性： 全局共享的参数使用向量和矩阵表示，而这些又可以用高性能多线程库进行优化。</a:t>
            </a:r>
          </a:p>
          <a:p>
            <a:pPr lvl="1"/>
            <a:r>
              <a:rPr lang="zh-CN" altLang="en-US" dirty="0"/>
              <a:t>还有一个特点就是，上述架构图中，</a:t>
            </a:r>
            <a:r>
              <a:rPr lang="en-US" altLang="zh-CN" dirty="0"/>
              <a:t>worker</a:t>
            </a:r>
            <a:r>
              <a:rPr lang="zh-CN" altLang="en-US" dirty="0"/>
              <a:t>也划分了</a:t>
            </a:r>
            <a:r>
              <a:rPr lang="en-US" altLang="zh-CN" dirty="0"/>
              <a:t>group</a:t>
            </a:r>
            <a:r>
              <a:rPr lang="zh-CN" altLang="en-US" dirty="0"/>
              <a:t>，这样做的作用是使得</a:t>
            </a:r>
            <a:r>
              <a:rPr lang="en-US" altLang="zh-CN" dirty="0"/>
              <a:t>PS</a:t>
            </a:r>
            <a:r>
              <a:rPr lang="zh-CN" altLang="en-US" dirty="0"/>
              <a:t>可以支持多任务的并行运算，比如，可以有一个</a:t>
            </a:r>
            <a:r>
              <a:rPr lang="en-US" altLang="zh-CN" dirty="0"/>
              <a:t>group</a:t>
            </a:r>
            <a:r>
              <a:rPr lang="zh-CN" altLang="en-US" dirty="0"/>
              <a:t>是线上服务的，有一个是线下训练的，这样，线上服务就可以无缝直接利用线下训练的结果了。当然，还有一个逻辑上的命名空间的概念，不同的</a:t>
            </a:r>
            <a:r>
              <a:rPr lang="en-US" altLang="zh-CN" dirty="0"/>
              <a:t>work group</a:t>
            </a:r>
            <a:r>
              <a:rPr lang="zh-CN" altLang="en-US" dirty="0"/>
              <a:t>可以在同一个命名空间下，这样，多个</a:t>
            </a:r>
            <a:r>
              <a:rPr lang="en-US" altLang="zh-CN" dirty="0"/>
              <a:t>work group</a:t>
            </a:r>
            <a:r>
              <a:rPr lang="zh-CN" altLang="en-US" dirty="0"/>
              <a:t>就可以为同一个任务服务了。</a:t>
            </a:r>
          </a:p>
        </p:txBody>
      </p:sp>
    </p:spTree>
    <p:extLst>
      <p:ext uri="{BB962C8B-B14F-4D97-AF65-F5344CB8AC3E}">
        <p14:creationId xmlns:p14="http://schemas.microsoft.com/office/powerpoint/2010/main" val="126462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3" name="内容占位符 2"/>
          <p:cNvSpPr>
            <a:spLocks noGrp="1"/>
          </p:cNvSpPr>
          <p:nvPr>
            <p:ph idx="1"/>
          </p:nvPr>
        </p:nvSpPr>
        <p:spPr/>
        <p:txBody>
          <a:bodyPr/>
          <a:lstStyle/>
          <a:p>
            <a:r>
              <a:rPr lang="zh-CN" altLang="en-US" dirty="0" smtClean="0"/>
              <a:t>上述</a:t>
            </a:r>
            <a:r>
              <a:rPr lang="zh-CN" altLang="en-US" dirty="0"/>
              <a:t>架构图中，</a:t>
            </a:r>
            <a:r>
              <a:rPr lang="en-US" altLang="zh-CN" dirty="0"/>
              <a:t>worker</a:t>
            </a:r>
            <a:r>
              <a:rPr lang="zh-CN" altLang="en-US" dirty="0"/>
              <a:t>也划分了</a:t>
            </a:r>
            <a:r>
              <a:rPr lang="en-US" altLang="zh-CN" dirty="0"/>
              <a:t>group</a:t>
            </a:r>
            <a:r>
              <a:rPr lang="zh-CN" altLang="en-US" dirty="0"/>
              <a:t>，这样做的作用是使得</a:t>
            </a:r>
            <a:r>
              <a:rPr lang="en-US" altLang="zh-CN" dirty="0"/>
              <a:t>PS</a:t>
            </a:r>
            <a:r>
              <a:rPr lang="zh-CN" altLang="en-US" dirty="0"/>
              <a:t>可以支持多任务的并行运算，比如，可以有一个</a:t>
            </a:r>
            <a:r>
              <a:rPr lang="en-US" altLang="zh-CN" dirty="0"/>
              <a:t>group</a:t>
            </a:r>
            <a:r>
              <a:rPr lang="zh-CN" altLang="en-US" dirty="0"/>
              <a:t>是线上服务的，有一个是线下训练的，这样，线上服务就可以无缝直接利用线下训练的结果了。当然，还有一个逻辑上的命名空间的概念，不同的</a:t>
            </a:r>
            <a:r>
              <a:rPr lang="en-US" altLang="zh-CN" dirty="0"/>
              <a:t>work group</a:t>
            </a:r>
            <a:r>
              <a:rPr lang="zh-CN" altLang="en-US" dirty="0"/>
              <a:t>可以在同一个命名空间下，这样，多个</a:t>
            </a:r>
            <a:r>
              <a:rPr lang="en-US" altLang="zh-CN" dirty="0"/>
              <a:t>work group</a:t>
            </a:r>
            <a:r>
              <a:rPr lang="zh-CN" altLang="en-US" dirty="0"/>
              <a:t>就可以为同一个任务服务了。</a:t>
            </a:r>
          </a:p>
        </p:txBody>
      </p:sp>
    </p:spTree>
    <p:extLst>
      <p:ext uri="{BB962C8B-B14F-4D97-AF65-F5344CB8AC3E}">
        <p14:creationId xmlns:p14="http://schemas.microsoft.com/office/powerpoint/2010/main" val="3587715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252" y="1828799"/>
            <a:ext cx="5638800" cy="4267200"/>
          </a:xfrm>
        </p:spPr>
      </p:pic>
      <p:sp>
        <p:nvSpPr>
          <p:cNvPr id="5" name="文本框 4"/>
          <p:cNvSpPr txBox="1"/>
          <p:nvPr/>
        </p:nvSpPr>
        <p:spPr>
          <a:xfrm>
            <a:off x="220717" y="1828799"/>
            <a:ext cx="2687052" cy="4276042"/>
          </a:xfrm>
          <a:prstGeom prst="rect">
            <a:avLst/>
          </a:prstGeom>
          <a:noFill/>
        </p:spPr>
        <p:txBody>
          <a:bodyPr wrap="square" rtlCol="0">
            <a:spAutoFit/>
          </a:bodyPr>
          <a:lstStyle/>
          <a:p>
            <a:pPr marL="228600" indent="-228600">
              <a:lnSpc>
                <a:spcPct val="114000"/>
              </a:lnSpc>
              <a:spcBef>
                <a:spcPts val="1000"/>
              </a:spcBef>
              <a:buClr>
                <a:srgbClr val="0070C0"/>
              </a:buClr>
              <a:buSzPct val="80000"/>
              <a:buFont typeface="Wingdings" panose="05000000000000000000" pitchFamily="2" charset="2"/>
              <a:buChar char="n"/>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图中，每个子节点都只维护自己分配到的参数（图中的黑色），自己部分更新之后，将计算结果（例如：梯度）传回到主节点，进行全局的更新（比如平均操作之类的），主节点再向子节点传送新的</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参数</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904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Architecture</a:t>
            </a:r>
            <a:endParaRPr lang="zh-CN" altLang="en-US" dirty="0"/>
          </a:p>
        </p:txBody>
      </p:sp>
      <p:sp>
        <p:nvSpPr>
          <p:cNvPr id="4" name="Rectangle 1"/>
          <p:cNvSpPr>
            <a:spLocks noGrp="1" noChangeArrowheads="1"/>
          </p:cNvSpPr>
          <p:nvPr>
            <p:ph idx="1"/>
          </p:nvPr>
        </p:nvSpPr>
        <p:spPr bwMode="auto">
          <a:xfrm>
            <a:off x="501629" y="1452121"/>
            <a:ext cx="8171063" cy="330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ts val="1000"/>
              </a:spcBef>
              <a:spcAft>
                <a:spcPct val="0"/>
              </a:spcAft>
              <a:tabLst/>
            </a:pPr>
            <a:r>
              <a:rPr lang="zh-CN" altLang="zh-CN" dirty="0">
                <a:solidFill>
                  <a:schemeClr val="tx1">
                    <a:lumMod val="85000"/>
                    <a:lumOff val="15000"/>
                  </a:schemeClr>
                </a:solidFill>
                <a:latin typeface="微软雅黑" panose="020B0503020204020204" pitchFamily="34" charset="-122"/>
              </a:rPr>
              <a:t>Asynchronous Task</a:t>
            </a:r>
            <a:r>
              <a:rPr lang="zh-CN" dirty="0">
                <a:solidFill>
                  <a:schemeClr val="tx1">
                    <a:lumMod val="85000"/>
                    <a:lumOff val="15000"/>
                  </a:schemeClr>
                </a:solidFill>
                <a:latin typeface="微软雅黑" panose="020B0503020204020204" pitchFamily="34" charset="-122"/>
              </a:rPr>
              <a:t>：能够提高系统的效率（因为节省了很多等待的过程），但是，它的缺点就是容易降低算法的收敛速率</a:t>
            </a:r>
            <a:r>
              <a:rPr lang="zh-CN" dirty="0" smtClean="0">
                <a:solidFill>
                  <a:schemeClr val="tx1">
                    <a:lumMod val="85000"/>
                    <a:lumOff val="15000"/>
                  </a:schemeClr>
                </a:solidFill>
                <a:latin typeface="微软雅黑" panose="020B0503020204020204" pitchFamily="34" charset="-122"/>
              </a:rPr>
              <a:t>；所以</a:t>
            </a:r>
            <a:r>
              <a:rPr lang="zh-CN" dirty="0">
                <a:solidFill>
                  <a:schemeClr val="tx1">
                    <a:lumMod val="85000"/>
                    <a:lumOff val="15000"/>
                  </a:schemeClr>
                </a:solidFill>
                <a:latin typeface="微软雅黑" panose="020B0503020204020204" pitchFamily="34" charset="-122"/>
              </a:rPr>
              <a:t>，系统性能跟算法收敛速率之间是存在一个</a:t>
            </a:r>
            <a:r>
              <a:rPr lang="zh-CN" altLang="zh-CN" dirty="0">
                <a:solidFill>
                  <a:schemeClr val="tx1">
                    <a:lumMod val="85000"/>
                    <a:lumOff val="15000"/>
                  </a:schemeClr>
                </a:solidFill>
                <a:latin typeface="微软雅黑" panose="020B0503020204020204" pitchFamily="34" charset="-122"/>
              </a:rPr>
              <a:t>trade-off</a:t>
            </a:r>
            <a:r>
              <a:rPr lang="zh-CN" dirty="0">
                <a:solidFill>
                  <a:schemeClr val="tx1">
                    <a:lumMod val="85000"/>
                    <a:lumOff val="15000"/>
                  </a:schemeClr>
                </a:solidFill>
                <a:latin typeface="微软雅黑" panose="020B0503020204020204" pitchFamily="34" charset="-122"/>
              </a:rPr>
              <a:t>的，你需要同时考虑：</a:t>
            </a:r>
          </a:p>
          <a:p>
            <a:pPr lvl="1" eaLnBrk="1" hangingPunct="1">
              <a:spcBef>
                <a:spcPts val="1000"/>
              </a:spcBef>
            </a:pPr>
            <a:r>
              <a:rPr lang="zh-CN" dirty="0">
                <a:solidFill>
                  <a:schemeClr val="tx1">
                    <a:lumMod val="85000"/>
                    <a:lumOff val="15000"/>
                  </a:schemeClr>
                </a:solidFill>
                <a:latin typeface="微软雅黑" panose="020B0503020204020204" pitchFamily="34" charset="-122"/>
              </a:rPr>
              <a:t>算法对于参数非一致性的敏感度；</a:t>
            </a:r>
          </a:p>
          <a:p>
            <a:pPr lvl="1" eaLnBrk="1" hangingPunct="1">
              <a:spcBef>
                <a:spcPts val="1000"/>
              </a:spcBef>
            </a:pPr>
            <a:r>
              <a:rPr lang="zh-CN" dirty="0">
                <a:solidFill>
                  <a:schemeClr val="tx1">
                    <a:lumMod val="85000"/>
                    <a:lumOff val="15000"/>
                  </a:schemeClr>
                </a:solidFill>
                <a:latin typeface="微软雅黑" panose="020B0503020204020204" pitchFamily="34" charset="-122"/>
              </a:rPr>
              <a:t>训练数据特征之间的关联度；</a:t>
            </a:r>
          </a:p>
          <a:p>
            <a:pPr lvl="1" eaLnBrk="1" hangingPunct="1">
              <a:spcBef>
                <a:spcPts val="1000"/>
              </a:spcBef>
            </a:pPr>
            <a:r>
              <a:rPr lang="zh-CN" dirty="0">
                <a:solidFill>
                  <a:schemeClr val="tx1">
                    <a:lumMod val="85000"/>
                    <a:lumOff val="15000"/>
                  </a:schemeClr>
                </a:solidFill>
                <a:latin typeface="微软雅黑" panose="020B0503020204020204" pitchFamily="34" charset="-122"/>
              </a:rPr>
              <a:t>硬盘的存储容量；</a:t>
            </a:r>
          </a:p>
          <a:p>
            <a:pPr eaLnBrk="1" hangingPunct="1">
              <a:spcBef>
                <a:spcPts val="1000"/>
              </a:spcBef>
            </a:pPr>
            <a:r>
              <a:rPr lang="zh-CN" dirty="0">
                <a:solidFill>
                  <a:schemeClr val="tx1">
                    <a:lumMod val="85000"/>
                    <a:lumOff val="15000"/>
                  </a:schemeClr>
                </a:solidFill>
                <a:latin typeface="微软雅黑" panose="020B0503020204020204" pitchFamily="34" charset="-122"/>
              </a:rPr>
              <a:t>考虑到用户使用的时候会有不同的情况，</a:t>
            </a:r>
            <a:r>
              <a:rPr lang="zh-CN" altLang="zh-CN" dirty="0">
                <a:solidFill>
                  <a:schemeClr val="tx1">
                    <a:lumMod val="85000"/>
                    <a:lumOff val="15000"/>
                  </a:schemeClr>
                </a:solidFill>
                <a:latin typeface="微软雅黑" panose="020B0503020204020204" pitchFamily="34" charset="-122"/>
              </a:rPr>
              <a:t>parameter server </a:t>
            </a:r>
            <a:r>
              <a:rPr lang="zh-CN" dirty="0">
                <a:solidFill>
                  <a:schemeClr val="tx1">
                    <a:lumMod val="85000"/>
                    <a:lumOff val="15000"/>
                  </a:schemeClr>
                </a:solidFill>
                <a:latin typeface="微软雅黑" panose="020B0503020204020204" pitchFamily="34" charset="-122"/>
              </a:rPr>
              <a:t>为用户提供了多种任务依赖方式：</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65" y="4759117"/>
            <a:ext cx="6906589" cy="2057687"/>
          </a:xfrm>
          <a:prstGeom prst="rect">
            <a:avLst/>
          </a:prstGeom>
        </p:spPr>
      </p:pic>
    </p:spTree>
    <p:extLst>
      <p:ext uri="{BB962C8B-B14F-4D97-AF65-F5344CB8AC3E}">
        <p14:creationId xmlns:p14="http://schemas.microsoft.com/office/powerpoint/2010/main" val="136743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Networks</a:t>
            </a:r>
            <a:endParaRPr lang="zh-CN" altLang="en-US" dirty="0"/>
          </a:p>
        </p:txBody>
      </p:sp>
      <p:pic>
        <p:nvPicPr>
          <p:cNvPr id="4" name="图片 3"/>
          <p:cNvPicPr>
            <a:picLocks noChangeAspect="1"/>
          </p:cNvPicPr>
          <p:nvPr/>
        </p:nvPicPr>
        <p:blipFill>
          <a:blip r:embed="rId2"/>
          <a:stretch>
            <a:fillRect/>
          </a:stretch>
        </p:blipFill>
        <p:spPr>
          <a:xfrm>
            <a:off x="1652106" y="1937983"/>
            <a:ext cx="5773525" cy="3170546"/>
          </a:xfrm>
          <a:prstGeom prst="rect">
            <a:avLst/>
          </a:prstGeom>
        </p:spPr>
      </p:pic>
    </p:spTree>
    <p:extLst>
      <p:ext uri="{BB962C8B-B14F-4D97-AF65-F5344CB8AC3E}">
        <p14:creationId xmlns:p14="http://schemas.microsoft.com/office/powerpoint/2010/main" val="1293833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 characteristic</a:t>
            </a:r>
            <a:endParaRPr lang="zh-CN" altLang="en-US" dirty="0"/>
          </a:p>
        </p:txBody>
      </p:sp>
      <p:sp>
        <p:nvSpPr>
          <p:cNvPr id="3" name="内容占位符 2"/>
          <p:cNvSpPr>
            <a:spLocks noGrp="1"/>
          </p:cNvSpPr>
          <p:nvPr>
            <p:ph idx="1"/>
          </p:nvPr>
        </p:nvSpPr>
        <p:spPr/>
        <p:txBody>
          <a:bodyPr/>
          <a:lstStyle/>
          <a:p>
            <a:r>
              <a:rPr lang="en-US" altLang="zh-CN" dirty="0"/>
              <a:t>key-value </a:t>
            </a:r>
            <a:r>
              <a:rPr lang="en-US" altLang="zh-CN" dirty="0" smtClean="0"/>
              <a:t>vectors</a:t>
            </a:r>
          </a:p>
          <a:p>
            <a:pPr lvl="1"/>
            <a:r>
              <a:rPr lang="zh-CN" altLang="en-US" dirty="0"/>
              <a:t>如果每一个参数都设一个</a:t>
            </a:r>
            <a:r>
              <a:rPr lang="en-US" altLang="zh-CN" dirty="0"/>
              <a:t>key</a:t>
            </a:r>
            <a:r>
              <a:rPr lang="zh-CN" altLang="en-US" dirty="0"/>
              <a:t>，那么会使得通信变得非常频繁低效，为了抹平这个问题，就开始有折衷了。 </a:t>
            </a:r>
            <a:br>
              <a:rPr lang="zh-CN" altLang="en-US" dirty="0"/>
            </a:br>
            <a:r>
              <a:rPr lang="zh-CN" altLang="en-US" dirty="0"/>
              <a:t>利用机器学习算法的特性，赋予每个</a:t>
            </a:r>
            <a:r>
              <a:rPr lang="en-US" altLang="zh-CN" dirty="0"/>
              <a:t>key</a:t>
            </a:r>
            <a:r>
              <a:rPr lang="zh-CN" altLang="en-US" dirty="0"/>
              <a:t>所对应的</a:t>
            </a:r>
            <a:r>
              <a:rPr lang="en-US" altLang="zh-CN" dirty="0"/>
              <a:t>value</a:t>
            </a:r>
            <a:r>
              <a:rPr lang="zh-CN" altLang="en-US" dirty="0"/>
              <a:t>向量概念或者矩阵概念。</a:t>
            </a:r>
          </a:p>
          <a:p>
            <a:pPr lvl="1"/>
            <a:r>
              <a:rPr lang="zh-CN" altLang="en-US" dirty="0"/>
              <a:t>做这样的操作的前提是假设参数是有顺序的。缺点是在对于稀疏模型来说，总会在向量或者矩阵里会有参数为</a:t>
            </a:r>
            <a:r>
              <a:rPr lang="en-US" altLang="zh-CN" dirty="0"/>
              <a:t>0</a:t>
            </a:r>
            <a:r>
              <a:rPr lang="zh-CN" altLang="en-US" dirty="0"/>
              <a:t>，这在单个参数状态下是不用存的，所以，造成了数据的冗余。</a:t>
            </a:r>
          </a:p>
          <a:p>
            <a:pPr lvl="1"/>
            <a:r>
              <a:rPr lang="zh-CN" altLang="en-US" dirty="0"/>
              <a:t>但这样做有两点好处：</a:t>
            </a:r>
          </a:p>
          <a:p>
            <a:pPr lvl="2"/>
            <a:r>
              <a:rPr lang="zh-CN" altLang="en-US" dirty="0"/>
              <a:t>降低网络通信</a:t>
            </a:r>
          </a:p>
          <a:p>
            <a:pPr lvl="2"/>
            <a:r>
              <a:rPr lang="zh-CN" altLang="en-US" dirty="0"/>
              <a:t>使得向量层面的操作变得可行，从而很多线性库的优化特性可以利用的上，比如</a:t>
            </a:r>
            <a:r>
              <a:rPr lang="en-US" altLang="zh-CN" dirty="0"/>
              <a:t>BLAS</a:t>
            </a:r>
            <a:r>
              <a:rPr lang="zh-CN" altLang="en-US" dirty="0"/>
              <a:t>、</a:t>
            </a:r>
            <a:r>
              <a:rPr lang="en-US" altLang="zh-CN" dirty="0"/>
              <a:t>LAPACK</a:t>
            </a:r>
            <a:r>
              <a:rPr lang="zh-CN" altLang="en-US" dirty="0"/>
              <a:t>、</a:t>
            </a:r>
            <a:r>
              <a:rPr lang="en-US" altLang="zh-CN" dirty="0"/>
              <a:t>ATLAS</a:t>
            </a:r>
            <a:r>
              <a:rPr lang="zh-CN" altLang="en-US" dirty="0"/>
              <a:t>等。</a:t>
            </a:r>
          </a:p>
          <a:p>
            <a:endParaRPr lang="en-US" altLang="zh-CN"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31" y="5644055"/>
            <a:ext cx="7563906" cy="1213945"/>
          </a:xfrm>
          <a:prstGeom prst="rect">
            <a:avLst/>
          </a:prstGeom>
        </p:spPr>
      </p:pic>
    </p:spTree>
    <p:extLst>
      <p:ext uri="{BB962C8B-B14F-4D97-AF65-F5344CB8AC3E}">
        <p14:creationId xmlns:p14="http://schemas.microsoft.com/office/powerpoint/2010/main" val="1921739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PS characteristic</a:t>
            </a:r>
            <a:endParaRPr lang="zh-CN" altLang="en-US" dirty="0"/>
          </a:p>
        </p:txBody>
      </p:sp>
      <p:sp>
        <p:nvSpPr>
          <p:cNvPr id="3" name="内容占位符 2"/>
          <p:cNvSpPr>
            <a:spLocks noGrp="1"/>
          </p:cNvSpPr>
          <p:nvPr>
            <p:ph idx="1"/>
          </p:nvPr>
        </p:nvSpPr>
        <p:spPr/>
        <p:txBody>
          <a:bodyPr/>
          <a:lstStyle/>
          <a:p>
            <a:r>
              <a:rPr lang="en-US" altLang="zh-CN" dirty="0"/>
              <a:t>Range Push and Pull</a:t>
            </a:r>
          </a:p>
          <a:p>
            <a:pPr lvl="1"/>
            <a:r>
              <a:rPr lang="zh-CN" altLang="en-US" dirty="0"/>
              <a:t>当参数的存储是向量或矩阵形式的时候，那么网络通信自然而然也应该做这样的调整。在算法</a:t>
            </a:r>
            <a:r>
              <a:rPr lang="en-US" altLang="zh-CN" dirty="0"/>
              <a:t>3</a:t>
            </a:r>
            <a:r>
              <a:rPr lang="zh-CN" altLang="en-US" dirty="0"/>
              <a:t>中应用了区间更新这样的形式</a:t>
            </a:r>
            <a:r>
              <a:rPr lang="zh-CN" altLang="en-US" dirty="0" smtClean="0"/>
              <a:t>。</a:t>
            </a:r>
            <a:endParaRPr lang="en-US" altLang="zh-CN" dirty="0" smtClean="0"/>
          </a:p>
          <a:p>
            <a:r>
              <a:rPr lang="en-US" altLang="zh-CN" dirty="0"/>
              <a:t>User-Defined Functions on the Server</a:t>
            </a:r>
          </a:p>
          <a:p>
            <a:pPr lvl="1"/>
            <a:r>
              <a:rPr lang="zh-CN" altLang="en-US" dirty="0"/>
              <a:t>服务器端更新参数的时候还要计算正则化项。这样的操作可以由用户自定义指定。同时，这样的自定义函数还可以扩展到和参数同</a:t>
            </a:r>
            <a:r>
              <a:rPr lang="en-US" altLang="zh-CN" dirty="0"/>
              <a:t>key</a:t>
            </a:r>
            <a:r>
              <a:rPr lang="zh-CN" altLang="en-US" dirty="0"/>
              <a:t>的数据上，比如梯度</a:t>
            </a:r>
            <a:r>
              <a:rPr lang="en-US" altLang="zh-CN" dirty="0"/>
              <a:t>g</a:t>
            </a:r>
            <a:r>
              <a:rPr lang="zh-CN" altLang="en-US" dirty="0"/>
              <a:t>，可以将梯度</a:t>
            </a:r>
            <a:r>
              <a:rPr lang="en-US" altLang="zh-CN" dirty="0"/>
              <a:t>g</a:t>
            </a:r>
            <a:r>
              <a:rPr lang="zh-CN" altLang="en-US" dirty="0"/>
              <a:t>作为自定义函数的参数穿进去更新参数，这样，服务器端也不用存梯度变量了，节省了内存</a:t>
            </a:r>
            <a:r>
              <a:rPr lang="zh-CN" altLang="en-US" dirty="0" smtClean="0"/>
              <a:t>。</a:t>
            </a:r>
            <a:endParaRPr lang="en-US" altLang="zh-CN" dirty="0" smtClean="0"/>
          </a:p>
          <a:p>
            <a:r>
              <a:rPr lang="en-US" altLang="zh-CN" dirty="0"/>
              <a:t>User-defined Filters</a:t>
            </a:r>
          </a:p>
          <a:p>
            <a:pPr lvl="1"/>
            <a:r>
              <a:rPr lang="zh-CN" altLang="en-US" dirty="0"/>
              <a:t>作为上述特点的补充，</a:t>
            </a:r>
            <a:r>
              <a:rPr lang="en-US" altLang="zh-CN" dirty="0"/>
              <a:t>PS</a:t>
            </a:r>
            <a:r>
              <a:rPr lang="zh-CN" altLang="en-US" dirty="0"/>
              <a:t>还有这样一个小</a:t>
            </a:r>
            <a:r>
              <a:rPr lang="en-US" altLang="zh-CN" dirty="0"/>
              <a:t>feature</a:t>
            </a:r>
            <a:r>
              <a:rPr lang="zh-CN" altLang="en-US" dirty="0"/>
              <a:t>，即过滤，在工作节点这一端对梯度进行过滤，如果梯度并不是那么影响重大，就不用占用网络去更新。</a:t>
            </a:r>
          </a:p>
        </p:txBody>
      </p:sp>
    </p:spTree>
    <p:extLst>
      <p:ext uri="{BB962C8B-B14F-4D97-AF65-F5344CB8AC3E}">
        <p14:creationId xmlns:p14="http://schemas.microsoft.com/office/powerpoint/2010/main" val="2421546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en-US" altLang="zh-CN" dirty="0"/>
              <a:t>Vector Clock</a:t>
            </a:r>
          </a:p>
          <a:p>
            <a:pPr lvl="1"/>
            <a:r>
              <a:rPr lang="en-US" altLang="zh-CN" dirty="0"/>
              <a:t>parameter server </a:t>
            </a:r>
            <a:r>
              <a:rPr lang="zh-CN" altLang="en-US" dirty="0"/>
              <a:t>使用 </a:t>
            </a:r>
            <a:r>
              <a:rPr lang="en-US" altLang="zh-CN" dirty="0"/>
              <a:t>vector clock </a:t>
            </a:r>
            <a:r>
              <a:rPr lang="zh-CN" altLang="en-US" dirty="0"/>
              <a:t>来记录每个节点中参数的时间戳，能够用来跟踪状态或避免数据的重复发送。但是，假设有</a:t>
            </a:r>
            <a:r>
              <a:rPr lang="en-US" altLang="zh-CN" dirty="0"/>
              <a:t>n</a:t>
            </a:r>
            <a:r>
              <a:rPr lang="zh-CN" altLang="en-US" dirty="0"/>
              <a:t>个节点，</a:t>
            </a:r>
            <a:r>
              <a:rPr lang="en-US" altLang="zh-CN" dirty="0"/>
              <a:t>m</a:t>
            </a:r>
            <a:r>
              <a:rPr lang="zh-CN" altLang="en-US" dirty="0"/>
              <a:t>个参数，那么</a:t>
            </a:r>
            <a:r>
              <a:rPr lang="en-US" altLang="zh-CN" dirty="0"/>
              <a:t>vector clock</a:t>
            </a:r>
            <a:r>
              <a:rPr lang="zh-CN" altLang="en-US" dirty="0"/>
              <a:t>的空间复杂度就是</a:t>
            </a:r>
            <a:r>
              <a:rPr lang="en-US" altLang="zh-CN" dirty="0"/>
              <a:t>O(</a:t>
            </a:r>
            <a:r>
              <a:rPr lang="en-US" altLang="zh-CN" dirty="0" err="1"/>
              <a:t>n∗m</a:t>
            </a:r>
            <a:r>
              <a:rPr lang="en-US" altLang="zh-CN" dirty="0"/>
              <a:t>). </a:t>
            </a:r>
            <a:r>
              <a:rPr lang="zh-CN" altLang="en-US" dirty="0"/>
              <a:t>显然，当有几千个节点和几十亿的参数时，对于内存和带宽来说都是不可实现的</a:t>
            </a:r>
            <a:r>
              <a:rPr lang="zh-CN" altLang="en-US" dirty="0" smtClean="0"/>
              <a:t>。但</a:t>
            </a:r>
            <a:r>
              <a:rPr lang="zh-CN" altLang="en-US" dirty="0"/>
              <a:t>借助于</a:t>
            </a:r>
            <a:r>
              <a:rPr lang="en-US" altLang="zh-CN" dirty="0"/>
              <a:t>Vector</a:t>
            </a:r>
            <a:r>
              <a:rPr lang="zh-CN" altLang="en-US" dirty="0"/>
              <a:t>概念，很多的参数可以作为向量存在</a:t>
            </a:r>
            <a:r>
              <a:rPr lang="en-US" altLang="zh-CN" dirty="0"/>
              <a:t>k-v</a:t>
            </a:r>
            <a:r>
              <a:rPr lang="zh-CN" altLang="en-US" dirty="0"/>
              <a:t>中，因而，时间戳的数量大大减少。</a:t>
            </a:r>
          </a:p>
          <a:p>
            <a:pPr lvl="1"/>
            <a:endParaRPr lang="zh-CN" altLang="en-US" dirty="0"/>
          </a:p>
          <a:p>
            <a:pPr lvl="1"/>
            <a:r>
              <a:rPr lang="zh-CN" altLang="en-US" dirty="0"/>
              <a:t>在刚开始的时候，所有的参数都是一个大向量，时间戳为</a:t>
            </a:r>
            <a:r>
              <a:rPr lang="en-US" altLang="zh-CN" dirty="0"/>
              <a:t>0</a:t>
            </a:r>
            <a:r>
              <a:rPr lang="zh-CN" altLang="en-US" dirty="0"/>
              <a:t>，每次来一个范围的更新，如果能找到对应的</a:t>
            </a:r>
            <a:r>
              <a:rPr lang="en-US" altLang="zh-CN" dirty="0"/>
              <a:t>key</a:t>
            </a:r>
            <a:r>
              <a:rPr lang="zh-CN" altLang="en-US" dirty="0"/>
              <a:t>，那么直接更新那个</a:t>
            </a:r>
            <a:r>
              <a:rPr lang="en-US" altLang="zh-CN" dirty="0"/>
              <a:t>key</a:t>
            </a:r>
            <a:r>
              <a:rPr lang="zh-CN" altLang="en-US" dirty="0"/>
              <a:t>的时间戳就可以了。否则，就可能会对某些向量进行切分，好在，来一次更新请求，最多能把一个区间切分为三个区间</a:t>
            </a:r>
          </a:p>
        </p:txBody>
      </p:sp>
    </p:spTree>
    <p:extLst>
      <p:ext uri="{BB962C8B-B14F-4D97-AF65-F5344CB8AC3E}">
        <p14:creationId xmlns:p14="http://schemas.microsoft.com/office/powerpoint/2010/main" val="23531679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a:xfrm>
            <a:off x="425116" y="1363579"/>
            <a:ext cx="3153656" cy="4813384"/>
          </a:xfrm>
        </p:spPr>
        <p:txBody>
          <a:bodyPr/>
          <a:lstStyle/>
          <a:p>
            <a:r>
              <a:rPr lang="en-US" altLang="zh-CN" dirty="0"/>
              <a:t>Vector </a:t>
            </a:r>
            <a:r>
              <a:rPr lang="en-US" altLang="zh-CN" dirty="0" smtClean="0"/>
              <a:t>Clock</a:t>
            </a:r>
          </a:p>
          <a:p>
            <a:pPr lvl="1" algn="just"/>
            <a:r>
              <a:rPr lang="zh-CN" altLang="en-US" dirty="0"/>
              <a:t>每次从一个</a:t>
            </a:r>
            <a:r>
              <a:rPr lang="en-US" altLang="zh-CN" dirty="0"/>
              <a:t>range</a:t>
            </a:r>
            <a:r>
              <a:rPr lang="zh-CN" altLang="en-US" dirty="0" smtClean="0"/>
              <a:t>里再</a:t>
            </a:r>
            <a:r>
              <a:rPr lang="zh-CN" altLang="en-US" dirty="0"/>
              <a:t>提取一个</a:t>
            </a:r>
            <a:r>
              <a:rPr lang="en-US" altLang="zh-CN" dirty="0"/>
              <a:t>range</a:t>
            </a:r>
            <a:r>
              <a:rPr lang="zh-CN" altLang="en-US" dirty="0"/>
              <a:t>，最多会生成</a:t>
            </a:r>
            <a:r>
              <a:rPr lang="en-US" altLang="zh-CN" dirty="0"/>
              <a:t>3</a:t>
            </a:r>
            <a:r>
              <a:rPr lang="zh-CN" altLang="en-US" dirty="0"/>
              <a:t>个新的 </a:t>
            </a:r>
            <a:r>
              <a:rPr lang="en-US" altLang="zh-CN" dirty="0"/>
              <a:t>vector clocks</a:t>
            </a:r>
            <a:r>
              <a:rPr lang="zh-CN" altLang="en-US" dirty="0"/>
              <a:t>（一分为三） </a:t>
            </a:r>
            <a:r>
              <a:rPr lang="en-US" altLang="zh-CN" dirty="0"/>
              <a:t>. </a:t>
            </a:r>
            <a:r>
              <a:rPr lang="zh-CN" altLang="en-US" dirty="0"/>
              <a:t>假设</a:t>
            </a:r>
            <a:r>
              <a:rPr lang="en-US" altLang="zh-CN" dirty="0"/>
              <a:t>k</a:t>
            </a:r>
            <a:r>
              <a:rPr lang="zh-CN" altLang="en-US" dirty="0"/>
              <a:t>是算法中产生的所有的</a:t>
            </a:r>
            <a:r>
              <a:rPr lang="en-US" altLang="zh-CN" dirty="0"/>
              <a:t>range</a:t>
            </a:r>
            <a:r>
              <a:rPr lang="zh-CN" altLang="en-US" dirty="0"/>
              <a:t>，那么空间复杂度就变成了</a:t>
            </a:r>
            <a:r>
              <a:rPr lang="en-US" altLang="zh-CN" dirty="0"/>
              <a:t>O(</a:t>
            </a:r>
            <a:r>
              <a:rPr lang="en-US" altLang="zh-CN" dirty="0" err="1"/>
              <a:t>k∗m</a:t>
            </a:r>
            <a:r>
              <a:rPr lang="en-US" altLang="zh-CN" dirty="0"/>
              <a:t>)</a:t>
            </a:r>
            <a:r>
              <a:rPr lang="zh-CN" altLang="en-US" dirty="0"/>
              <a:t>，因为</a:t>
            </a:r>
            <a:r>
              <a:rPr lang="en-US" altLang="zh-CN" dirty="0"/>
              <a:t>k </a:t>
            </a:r>
            <a:r>
              <a:rPr lang="zh-CN" altLang="en-US" dirty="0"/>
              <a:t>远小于参数个数，所以空间复杂度大大降低了；</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552" y="1363579"/>
            <a:ext cx="5281448" cy="3352829"/>
          </a:xfrm>
          <a:prstGeom prst="rect">
            <a:avLst/>
          </a:prstGeom>
        </p:spPr>
      </p:pic>
    </p:spTree>
    <p:extLst>
      <p:ext uri="{BB962C8B-B14F-4D97-AF65-F5344CB8AC3E}">
        <p14:creationId xmlns:p14="http://schemas.microsoft.com/office/powerpoint/2010/main" val="36864173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en-US" altLang="zh-CN" dirty="0"/>
              <a:t>Messages</a:t>
            </a:r>
          </a:p>
          <a:p>
            <a:pPr lvl="1"/>
            <a:r>
              <a:rPr lang="zh-CN" altLang="en-US" dirty="0"/>
              <a:t>一条 </a:t>
            </a:r>
            <a:r>
              <a:rPr lang="en-US" altLang="zh-CN" dirty="0"/>
              <a:t>message </a:t>
            </a:r>
            <a:r>
              <a:rPr lang="zh-CN" altLang="en-US" dirty="0"/>
              <a:t>包括：时间戳，</a:t>
            </a:r>
            <a:r>
              <a:rPr lang="en-US" altLang="zh-CN" dirty="0" err="1"/>
              <a:t>len</a:t>
            </a:r>
            <a:r>
              <a:rPr lang="en-US" altLang="zh-CN" dirty="0"/>
              <a:t>(range)</a:t>
            </a:r>
            <a:r>
              <a:rPr lang="zh-CN" altLang="en-US" dirty="0"/>
              <a:t>对</a:t>
            </a:r>
            <a:r>
              <a:rPr lang="en-US" altLang="zh-CN" dirty="0"/>
              <a:t>k-v. </a:t>
            </a:r>
            <a:endParaRPr lang="en-US" altLang="zh-CN" dirty="0" smtClean="0"/>
          </a:p>
          <a:p>
            <a:pPr marL="457200" lvl="1" indent="0">
              <a:buNone/>
            </a:pPr>
            <a:r>
              <a:rPr lang="en-US" altLang="zh-CN" dirty="0"/>
              <a:t> </a:t>
            </a:r>
            <a:r>
              <a:rPr lang="en-US" altLang="zh-CN" dirty="0" smtClean="0"/>
              <a:t>                    </a:t>
            </a:r>
          </a:p>
          <a:p>
            <a:pPr lvl="1"/>
            <a:endParaRPr lang="en-US" altLang="zh-CN" dirty="0"/>
          </a:p>
          <a:p>
            <a:pPr lvl="1"/>
            <a:r>
              <a:rPr lang="zh-CN" altLang="en-US" dirty="0" smtClean="0"/>
              <a:t>这</a:t>
            </a:r>
            <a:r>
              <a:rPr lang="zh-CN" altLang="en-US" dirty="0"/>
              <a:t>是</a:t>
            </a:r>
            <a:r>
              <a:rPr lang="en-US" altLang="zh-CN" dirty="0"/>
              <a:t>parameter server </a:t>
            </a:r>
            <a:r>
              <a:rPr lang="zh-CN" altLang="en-US" dirty="0"/>
              <a:t>中最基本的通信格式，不仅仅是共享的参数才有，</a:t>
            </a:r>
            <a:r>
              <a:rPr lang="en-US" altLang="zh-CN" dirty="0"/>
              <a:t>task </a:t>
            </a:r>
            <a:r>
              <a:rPr lang="zh-CN" altLang="en-US" dirty="0"/>
              <a:t>的</a:t>
            </a:r>
            <a:r>
              <a:rPr lang="en-US" altLang="zh-CN" dirty="0"/>
              <a:t>message</a:t>
            </a:r>
            <a:r>
              <a:rPr lang="zh-CN" altLang="en-US" dirty="0"/>
              <a:t>也是这样的格式，只要把这里的</a:t>
            </a:r>
            <a:r>
              <a:rPr lang="en-US" altLang="zh-CN" dirty="0"/>
              <a:t>(key, value) </a:t>
            </a:r>
            <a:r>
              <a:rPr lang="zh-CN" altLang="en-US" dirty="0"/>
              <a:t>改成 </a:t>
            </a:r>
            <a:r>
              <a:rPr lang="en-US" altLang="zh-CN" dirty="0"/>
              <a:t>(task ID, </a:t>
            </a:r>
            <a:r>
              <a:rPr lang="zh-CN" altLang="en-US" dirty="0"/>
              <a:t>参数</a:t>
            </a:r>
            <a:r>
              <a:rPr lang="en-US" altLang="zh-CN" dirty="0"/>
              <a:t>/</a:t>
            </a:r>
            <a:r>
              <a:rPr lang="zh-CN" altLang="en-US" dirty="0"/>
              <a:t>返回值</a:t>
            </a:r>
            <a:r>
              <a:rPr lang="en-US" altLang="zh-CN" dirty="0"/>
              <a:t>)</a:t>
            </a:r>
            <a:r>
              <a:rPr lang="zh-CN" altLang="en-US" dirty="0"/>
              <a:t>。</a:t>
            </a:r>
          </a:p>
          <a:p>
            <a:pPr lvl="1"/>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36" y="2259219"/>
            <a:ext cx="6536606" cy="531167"/>
          </a:xfrm>
          <a:prstGeom prst="rect">
            <a:avLst/>
          </a:prstGeom>
        </p:spPr>
      </p:pic>
    </p:spTree>
    <p:extLst>
      <p:ext uri="{BB962C8B-B14F-4D97-AF65-F5344CB8AC3E}">
        <p14:creationId xmlns:p14="http://schemas.microsoft.com/office/powerpoint/2010/main" val="36393056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269" y="2778525"/>
            <a:ext cx="6833839" cy="2601519"/>
          </a:xfrm>
          <a:prstGeom prst="rect">
            <a:avLst/>
          </a:prstGeom>
        </p:spPr>
      </p:pic>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a:xfrm>
            <a:off x="425116" y="1132882"/>
            <a:ext cx="8357936" cy="4813384"/>
          </a:xfrm>
        </p:spPr>
        <p:txBody>
          <a:bodyPr/>
          <a:lstStyle/>
          <a:p>
            <a:r>
              <a:rPr lang="en-US" altLang="zh-CN" dirty="0"/>
              <a:t>Replication and Consistency</a:t>
            </a:r>
          </a:p>
          <a:p>
            <a:pPr lvl="1"/>
            <a:r>
              <a:rPr lang="en-US" altLang="zh-CN" dirty="0"/>
              <a:t>parameter server </a:t>
            </a:r>
            <a:r>
              <a:rPr lang="zh-CN" altLang="en-US" dirty="0"/>
              <a:t>在数据一致性上，使用的是传统的一致性哈希算法，参数</a:t>
            </a:r>
            <a:r>
              <a:rPr lang="en-US" altLang="zh-CN" dirty="0"/>
              <a:t>key</a:t>
            </a:r>
            <a:r>
              <a:rPr lang="zh-CN" altLang="en-US" dirty="0"/>
              <a:t>与</a:t>
            </a:r>
            <a:r>
              <a:rPr lang="en-US" altLang="zh-CN" dirty="0"/>
              <a:t>server node id</a:t>
            </a:r>
            <a:r>
              <a:rPr lang="zh-CN" altLang="en-US" dirty="0"/>
              <a:t>被插入到一个</a:t>
            </a:r>
            <a:r>
              <a:rPr lang="en-US" altLang="zh-CN" dirty="0"/>
              <a:t>hash ring</a:t>
            </a:r>
            <a:r>
              <a:rPr lang="zh-CN" altLang="en-US" dirty="0"/>
              <a:t>中</a:t>
            </a:r>
            <a:r>
              <a:rPr lang="zh-CN" altLang="en-US" dirty="0" smtClean="0"/>
              <a:t>。</a:t>
            </a:r>
            <a:endParaRPr lang="zh-CN" altLang="en-US" dirty="0"/>
          </a:p>
          <a:p>
            <a:pPr lvl="1"/>
            <a:r>
              <a:rPr lang="zh-CN" altLang="en-US" dirty="0" smtClean="0"/>
              <a:t>要</a:t>
            </a:r>
            <a:r>
              <a:rPr lang="zh-CN" altLang="en-US" dirty="0"/>
              <a:t>知道它的作用是在分布式系统中，动态增加和移除节点的同时还能保证系统存储与</a:t>
            </a:r>
            <a:r>
              <a:rPr lang="en-US" altLang="zh-CN" dirty="0"/>
              <a:t>key</a:t>
            </a:r>
            <a:r>
              <a:rPr lang="zh-CN" altLang="en-US" dirty="0"/>
              <a:t>分配的性能效率</a:t>
            </a:r>
            <a:r>
              <a:rPr lang="zh-CN" altLang="en-US" dirty="0" smtClean="0"/>
              <a:t>；</a:t>
            </a:r>
            <a:endParaRPr lang="en-US" altLang="zh-CN" dirty="0" smtClean="0"/>
          </a:p>
          <a:p>
            <a:pPr lvl="1"/>
            <a:endParaRPr lang="en-US" altLang="zh-CN" dirty="0"/>
          </a:p>
          <a:p>
            <a:pPr lvl="1"/>
            <a:endParaRPr lang="en-US" altLang="zh-CN" dirty="0" smtClean="0"/>
          </a:p>
          <a:p>
            <a:pPr marL="457200" lvl="1" indent="0">
              <a:buNone/>
            </a:pPr>
            <a:endParaRPr lang="en-US" altLang="zh-CN" dirty="0" smtClean="0"/>
          </a:p>
          <a:p>
            <a:pPr marL="457200" lvl="1" indent="0">
              <a:buNone/>
            </a:pPr>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a:t>上图可以看出，每个节点都复制了它逆时钟方向的</a:t>
            </a:r>
            <a:r>
              <a:rPr lang="en-US" altLang="zh-CN" dirty="0"/>
              <a:t>k</a:t>
            </a:r>
            <a:r>
              <a:rPr lang="zh-CN" altLang="en-US" dirty="0"/>
              <a:t>个节点中的</a:t>
            </a:r>
            <a:r>
              <a:rPr lang="en-US" altLang="zh-CN" dirty="0"/>
              <a:t>key</a:t>
            </a:r>
            <a:r>
              <a:rPr lang="zh-CN" altLang="en-US" dirty="0"/>
              <a:t>。图中，</a:t>
            </a:r>
            <a:r>
              <a:rPr lang="en-US" altLang="zh-CN" dirty="0"/>
              <a:t>k=2</a:t>
            </a:r>
            <a:r>
              <a:rPr lang="zh-CN" altLang="en-US" dirty="0"/>
              <a:t>，</a:t>
            </a:r>
            <a:r>
              <a:rPr lang="en-US" altLang="zh-CN" dirty="0"/>
              <a:t>S1 </a:t>
            </a:r>
            <a:r>
              <a:rPr lang="zh-CN" altLang="en-US" dirty="0"/>
              <a:t>赋值了 </a:t>
            </a:r>
            <a:r>
              <a:rPr lang="en-US" altLang="zh-CN" dirty="0"/>
              <a:t>S2 </a:t>
            </a:r>
            <a:r>
              <a:rPr lang="zh-CN" altLang="en-US" dirty="0"/>
              <a:t>和 </a:t>
            </a:r>
            <a:r>
              <a:rPr lang="en-US" altLang="zh-CN" dirty="0"/>
              <a:t>S3 </a:t>
            </a:r>
            <a:r>
              <a:rPr lang="zh-CN" altLang="en-US" dirty="0"/>
              <a:t>内的</a:t>
            </a:r>
            <a:r>
              <a:rPr lang="en-US" altLang="zh-CN" dirty="0"/>
              <a:t>key</a:t>
            </a:r>
            <a:r>
              <a:rPr lang="zh-CN" altLang="en-US" dirty="0"/>
              <a:t>。</a:t>
            </a:r>
          </a:p>
          <a:p>
            <a:pPr lvl="1"/>
            <a:endParaRPr lang="zh-CN" altLang="en-US" dirty="0"/>
          </a:p>
        </p:txBody>
      </p:sp>
    </p:spTree>
    <p:extLst>
      <p:ext uri="{BB962C8B-B14F-4D97-AF65-F5344CB8AC3E}">
        <p14:creationId xmlns:p14="http://schemas.microsoft.com/office/powerpoint/2010/main" val="5196059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zh-CN" altLang="en-US" dirty="0" smtClean="0"/>
              <a:t>两种</a:t>
            </a:r>
            <a:r>
              <a:rPr lang="zh-CN" altLang="en-US" dirty="0"/>
              <a:t>方式保证</a:t>
            </a:r>
            <a:r>
              <a:rPr lang="en-US" altLang="zh-CN" dirty="0"/>
              <a:t>slave</a:t>
            </a:r>
            <a:r>
              <a:rPr lang="zh-CN" altLang="en-US" dirty="0"/>
              <a:t>跟</a:t>
            </a:r>
            <a:r>
              <a:rPr lang="en-US" altLang="zh-CN" dirty="0"/>
              <a:t>master</a:t>
            </a:r>
            <a:r>
              <a:rPr lang="zh-CN" altLang="en-US" dirty="0"/>
              <a:t>之间的数据一致性</a:t>
            </a:r>
            <a:r>
              <a:rPr lang="zh-CN" altLang="en-US" dirty="0" smtClean="0"/>
              <a:t>：</a:t>
            </a:r>
            <a:endParaRPr lang="zh-CN" altLang="en-US" dirty="0"/>
          </a:p>
          <a:p>
            <a:r>
              <a:rPr lang="en-US" altLang="zh-CN" dirty="0"/>
              <a:t>1.</a:t>
            </a:r>
            <a:r>
              <a:rPr lang="zh-CN" altLang="en-US" dirty="0"/>
              <a:t>默认的复制方式</a:t>
            </a:r>
            <a:r>
              <a:rPr lang="en-US" altLang="zh-CN" dirty="0"/>
              <a:t>: Chain replication (</a:t>
            </a:r>
            <a:r>
              <a:rPr lang="zh-CN" altLang="en-US" dirty="0"/>
              <a:t>强一致性</a:t>
            </a:r>
            <a:r>
              <a:rPr lang="en-US" altLang="zh-CN" dirty="0"/>
              <a:t>, </a:t>
            </a:r>
            <a:r>
              <a:rPr lang="zh-CN" altLang="en-US" dirty="0"/>
              <a:t>可靠</a:t>
            </a:r>
            <a:r>
              <a:rPr lang="en-US" altLang="zh-CN" dirty="0"/>
              <a:t>)</a:t>
            </a:r>
            <a:r>
              <a:rPr lang="zh-CN" altLang="en-US" dirty="0" smtClean="0"/>
              <a:t>：</a:t>
            </a:r>
            <a:endParaRPr lang="en-US" altLang="zh-CN" dirty="0" smtClean="0"/>
          </a:p>
          <a:p>
            <a:pPr lvl="1"/>
            <a:r>
              <a:rPr lang="zh-CN" altLang="en-US" dirty="0"/>
              <a:t>更新：只能发生在数据头节点</a:t>
            </a:r>
            <a:r>
              <a:rPr lang="en-US" altLang="zh-CN" dirty="0"/>
              <a:t>,</a:t>
            </a:r>
            <a:r>
              <a:rPr lang="zh-CN" altLang="en-US" dirty="0"/>
              <a:t>然后更新逐步后移，直到更新到达尾节点，并由尾节点向客户确认更新成功； </a:t>
            </a:r>
            <a:endParaRPr lang="en-US" altLang="zh-CN" dirty="0"/>
          </a:p>
          <a:p>
            <a:pPr lvl="1"/>
            <a:r>
              <a:rPr lang="zh-CN" altLang="en-US" dirty="0"/>
              <a:t>查询：为保证强一致性，客户查询只能在尾节点进行；</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06" y="3460103"/>
            <a:ext cx="7465891" cy="1032262"/>
          </a:xfrm>
          <a:prstGeom prst="rect">
            <a:avLst/>
          </a:prstGeom>
        </p:spPr>
      </p:pic>
    </p:spTree>
    <p:extLst>
      <p:ext uri="{BB962C8B-B14F-4D97-AF65-F5344CB8AC3E}">
        <p14:creationId xmlns:p14="http://schemas.microsoft.com/office/powerpoint/2010/main" val="26212021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en-US" altLang="zh-CN" dirty="0"/>
              <a:t>2.Replication after </a:t>
            </a:r>
            <a:r>
              <a:rPr lang="en-US" altLang="zh-CN" b="1" dirty="0"/>
              <a:t>Aggregation</a:t>
            </a:r>
            <a:r>
              <a:rPr lang="zh-CN" altLang="en-US" dirty="0" smtClean="0"/>
              <a:t>：</a:t>
            </a:r>
            <a:endParaRPr lang="en-US" altLang="zh-CN" dirty="0" smtClean="0"/>
          </a:p>
          <a:p>
            <a:pPr lvl="1"/>
            <a:r>
              <a:rPr lang="zh-CN" altLang="en-US" dirty="0"/>
              <a:t>两个</a:t>
            </a:r>
            <a:r>
              <a:rPr lang="en-US" altLang="zh-CN" dirty="0"/>
              <a:t>worker </a:t>
            </a:r>
            <a:r>
              <a:rPr lang="zh-CN" altLang="en-US" dirty="0"/>
              <a:t>节点分别向</a:t>
            </a:r>
            <a:r>
              <a:rPr lang="en-US" altLang="zh-CN" dirty="0"/>
              <a:t>server</a:t>
            </a:r>
            <a:r>
              <a:rPr lang="zh-CN" altLang="en-US" dirty="0"/>
              <a:t>传送</a:t>
            </a:r>
            <a:r>
              <a:rPr lang="en-US" altLang="zh-CN" dirty="0"/>
              <a:t>x</a:t>
            </a:r>
            <a:r>
              <a:rPr lang="zh-CN" altLang="en-US" dirty="0"/>
              <a:t>和</a:t>
            </a:r>
            <a:r>
              <a:rPr lang="en-US" altLang="zh-CN" dirty="0"/>
              <a:t>y</a:t>
            </a:r>
            <a:r>
              <a:rPr lang="zh-CN" altLang="en-US" dirty="0"/>
              <a:t>。</a:t>
            </a:r>
            <a:r>
              <a:rPr lang="en-US" altLang="zh-CN" dirty="0"/>
              <a:t>server </a:t>
            </a:r>
            <a:r>
              <a:rPr lang="zh-CN" altLang="en-US" dirty="0"/>
              <a:t>首先通过一定方式（如：</a:t>
            </a:r>
            <a:r>
              <a:rPr lang="en-US" altLang="zh-CN" dirty="0"/>
              <a:t>f(</a:t>
            </a:r>
            <a:r>
              <a:rPr lang="en-US" altLang="zh-CN" dirty="0" err="1"/>
              <a:t>x+y</a:t>
            </a:r>
            <a:r>
              <a:rPr lang="en-US" altLang="zh-CN" dirty="0"/>
              <a:t>) </a:t>
            </a:r>
            <a:r>
              <a:rPr lang="zh-CN" altLang="en-US" dirty="0"/>
              <a:t>）进行</a:t>
            </a:r>
            <a:r>
              <a:rPr lang="en-US" altLang="zh-CN" dirty="0"/>
              <a:t>aggregate</a:t>
            </a:r>
            <a:r>
              <a:rPr lang="zh-CN" altLang="en-US" dirty="0"/>
              <a:t>，然后再进行复制操作</a:t>
            </a:r>
            <a:r>
              <a:rPr lang="zh-CN" altLang="en-US" dirty="0" smtClean="0"/>
              <a:t>；</a:t>
            </a:r>
            <a:endParaRPr lang="zh-CN" altLang="en-US" dirty="0"/>
          </a:p>
          <a:p>
            <a:pPr lvl="1"/>
            <a:r>
              <a:rPr lang="zh-CN" altLang="en-US" dirty="0"/>
              <a:t>当有</a:t>
            </a:r>
            <a:r>
              <a:rPr lang="en-US" altLang="zh-CN" dirty="0"/>
              <a:t>n</a:t>
            </a:r>
            <a:r>
              <a:rPr lang="zh-CN" altLang="en-US" dirty="0"/>
              <a:t>个</a:t>
            </a:r>
            <a:r>
              <a:rPr lang="en-US" altLang="zh-CN" dirty="0"/>
              <a:t>worker</a:t>
            </a:r>
            <a:r>
              <a:rPr lang="zh-CN" altLang="en-US" dirty="0"/>
              <a:t>的时候，复制只需要</a:t>
            </a:r>
            <a:r>
              <a:rPr lang="en-US" altLang="zh-CN" dirty="0"/>
              <a:t>k/n</a:t>
            </a:r>
            <a:r>
              <a:rPr lang="zh-CN" altLang="en-US" dirty="0"/>
              <a:t>的带宽。通常来说，</a:t>
            </a:r>
            <a:r>
              <a:rPr lang="en-US" altLang="zh-CN" dirty="0"/>
              <a:t>k</a:t>
            </a:r>
            <a:r>
              <a:rPr lang="zh-CN" altLang="en-US" dirty="0"/>
              <a:t>（复制次数）是一个很小的常数，而</a:t>
            </a:r>
            <a:r>
              <a:rPr lang="en-US" altLang="zh-CN" dirty="0"/>
              <a:t>n</a:t>
            </a:r>
            <a:r>
              <a:rPr lang="zh-CN" altLang="en-US" dirty="0"/>
              <a:t>的值大概是几百到几千；</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56" y="3452650"/>
            <a:ext cx="8628256" cy="2139584"/>
          </a:xfrm>
          <a:prstGeom prst="rect">
            <a:avLst/>
          </a:prstGeom>
        </p:spPr>
      </p:pic>
    </p:spTree>
    <p:extLst>
      <p:ext uri="{BB962C8B-B14F-4D97-AF65-F5344CB8AC3E}">
        <p14:creationId xmlns:p14="http://schemas.microsoft.com/office/powerpoint/2010/main" val="38517435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a:xfrm>
            <a:off x="425116" y="1127096"/>
            <a:ext cx="8357936" cy="4813384"/>
          </a:xfrm>
        </p:spPr>
        <p:txBody>
          <a:bodyPr/>
          <a:lstStyle/>
          <a:p>
            <a:r>
              <a:rPr lang="en-US" altLang="zh-CN" dirty="0"/>
              <a:t>Server </a:t>
            </a:r>
            <a:r>
              <a:rPr lang="en-US" altLang="zh-CN" dirty="0" smtClean="0"/>
              <a:t>Management</a:t>
            </a:r>
          </a:p>
          <a:p>
            <a:pPr lvl="1"/>
            <a:r>
              <a:rPr lang="zh-CN" altLang="en-US" dirty="0"/>
              <a:t>由于</a:t>
            </a:r>
            <a:r>
              <a:rPr lang="en-US" altLang="zh-CN" dirty="0"/>
              <a:t>key</a:t>
            </a:r>
            <a:r>
              <a:rPr lang="zh-CN" altLang="en-US" dirty="0"/>
              <a:t>的</a:t>
            </a:r>
            <a:r>
              <a:rPr lang="en-US" altLang="zh-CN" dirty="0"/>
              <a:t>range</a:t>
            </a:r>
            <a:r>
              <a:rPr lang="zh-CN" altLang="en-US" dirty="0"/>
              <a:t>特性，当参数服务器集群中增加一个节点时，步骤如下：</a:t>
            </a:r>
          </a:p>
          <a:p>
            <a:pPr lvl="1"/>
            <a:r>
              <a:rPr lang="en-US" altLang="zh-CN" dirty="0"/>
              <a:t>server manager</a:t>
            </a:r>
            <a:r>
              <a:rPr lang="zh-CN" altLang="en-US" dirty="0"/>
              <a:t>节点给新节点分配一个</a:t>
            </a:r>
            <a:r>
              <a:rPr lang="en-US" altLang="zh-CN" dirty="0"/>
              <a:t>key range</a:t>
            </a:r>
            <a:r>
              <a:rPr lang="zh-CN" altLang="en-US" dirty="0"/>
              <a:t>，这可能会导致其他节点上的</a:t>
            </a:r>
            <a:r>
              <a:rPr lang="en-US" altLang="zh-CN" dirty="0"/>
              <a:t>key range</a:t>
            </a:r>
            <a:r>
              <a:rPr lang="zh-CN" altLang="en-US" dirty="0"/>
              <a:t>切分</a:t>
            </a:r>
          </a:p>
          <a:p>
            <a:pPr lvl="1"/>
            <a:r>
              <a:rPr lang="zh-CN" altLang="en-US" dirty="0"/>
              <a:t>新节点从其他节点上将属于它的</a:t>
            </a:r>
            <a:r>
              <a:rPr lang="en-US" altLang="zh-CN" dirty="0"/>
              <a:t>key range</a:t>
            </a:r>
            <a:r>
              <a:rPr lang="zh-CN" altLang="en-US" dirty="0"/>
              <a:t>数据取过来，然后也将</a:t>
            </a:r>
            <a:r>
              <a:rPr lang="en-US" altLang="zh-CN" dirty="0"/>
              <a:t>slave</a:t>
            </a:r>
            <a:r>
              <a:rPr lang="zh-CN" altLang="en-US" dirty="0"/>
              <a:t>信息取过来</a:t>
            </a:r>
          </a:p>
          <a:p>
            <a:pPr lvl="1"/>
            <a:r>
              <a:rPr lang="en-US" altLang="zh-CN" dirty="0"/>
              <a:t>server manager</a:t>
            </a:r>
            <a:r>
              <a:rPr lang="zh-CN" altLang="en-US" dirty="0"/>
              <a:t>广播节点变动，其他节点得知消息后将不属于自己</a:t>
            </a:r>
            <a:r>
              <a:rPr lang="en-US" altLang="zh-CN" dirty="0"/>
              <a:t>key range</a:t>
            </a:r>
            <a:r>
              <a:rPr lang="zh-CN" altLang="en-US" dirty="0"/>
              <a:t>的数据删掉</a:t>
            </a:r>
          </a:p>
          <a:p>
            <a:pPr lvl="1"/>
            <a:r>
              <a:rPr lang="zh-CN" altLang="en-US" dirty="0"/>
              <a:t>在第二步，从其他节点上取数据的时候，其他节点上的操作也分为两步，第一是拷贝数据，这可能也会导致</a:t>
            </a:r>
            <a:r>
              <a:rPr lang="en-US" altLang="zh-CN" dirty="0"/>
              <a:t>key range</a:t>
            </a:r>
            <a:r>
              <a:rPr lang="zh-CN" altLang="en-US" dirty="0"/>
              <a:t>的切分。第二是不再接受和这些数据有关的消息，而是进行转发，转发到新节点。</a:t>
            </a:r>
          </a:p>
          <a:p>
            <a:pPr lvl="1"/>
            <a:r>
              <a:rPr lang="zh-CN" altLang="en-US" dirty="0"/>
              <a:t>在第三步，收到广播信息后，节点会删除对应区间的数据，然后，扫描所有的和</a:t>
            </a:r>
            <a:r>
              <a:rPr lang="en-US" altLang="zh-CN" dirty="0"/>
              <a:t>R</a:t>
            </a:r>
            <a:r>
              <a:rPr lang="zh-CN" altLang="en-US" dirty="0"/>
              <a:t>有关发送出去的还没收到回复的消息，当这些消息回复时，转发到新节点。</a:t>
            </a:r>
          </a:p>
          <a:p>
            <a:pPr lvl="1"/>
            <a:r>
              <a:rPr lang="zh-CN" altLang="en-US" dirty="0"/>
              <a:t>节点的离开与节点的加入类似。</a:t>
            </a:r>
          </a:p>
          <a:p>
            <a:endParaRPr lang="zh-CN" altLang="en-US" dirty="0"/>
          </a:p>
        </p:txBody>
      </p:sp>
    </p:spTree>
    <p:extLst>
      <p:ext uri="{BB962C8B-B14F-4D97-AF65-F5344CB8AC3E}">
        <p14:creationId xmlns:p14="http://schemas.microsoft.com/office/powerpoint/2010/main" val="32176097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zh-CN" altLang="en-US" dirty="0"/>
          </a:p>
        </p:txBody>
      </p:sp>
      <p:sp>
        <p:nvSpPr>
          <p:cNvPr id="3" name="内容占位符 2"/>
          <p:cNvSpPr>
            <a:spLocks noGrp="1"/>
          </p:cNvSpPr>
          <p:nvPr>
            <p:ph idx="1"/>
          </p:nvPr>
        </p:nvSpPr>
        <p:spPr/>
        <p:txBody>
          <a:bodyPr/>
          <a:lstStyle/>
          <a:p>
            <a:r>
              <a:rPr lang="en-US" altLang="zh-CN" dirty="0"/>
              <a:t>Worker Management</a:t>
            </a:r>
          </a:p>
          <a:p>
            <a:pPr lvl="1"/>
            <a:r>
              <a:rPr lang="zh-CN" altLang="en-US" dirty="0"/>
              <a:t>添加工作节点比添加服务器节点要简单一些，步骤如下：</a:t>
            </a:r>
          </a:p>
          <a:p>
            <a:pPr lvl="1"/>
            <a:r>
              <a:rPr lang="en-US" altLang="zh-CN" dirty="0"/>
              <a:t>task scheduler</a:t>
            </a:r>
            <a:r>
              <a:rPr lang="zh-CN" altLang="en-US" dirty="0"/>
              <a:t>给新节点分配一些数据</a:t>
            </a:r>
          </a:p>
          <a:p>
            <a:pPr lvl="1"/>
            <a:r>
              <a:rPr lang="zh-CN" altLang="en-US" dirty="0"/>
              <a:t>节点从网络文件系统中载入数据，然后从服务器端拉取参数</a:t>
            </a:r>
          </a:p>
          <a:p>
            <a:pPr lvl="1"/>
            <a:r>
              <a:rPr lang="en-US" altLang="zh-CN" dirty="0"/>
              <a:t>task scheduler</a:t>
            </a:r>
            <a:r>
              <a:rPr lang="zh-CN" altLang="en-US" dirty="0"/>
              <a:t>广播变化，其他节点</a:t>
            </a:r>
            <a:r>
              <a:rPr lang="en-US" altLang="zh-CN" dirty="0"/>
              <a:t>free</a:t>
            </a:r>
            <a:r>
              <a:rPr lang="zh-CN" altLang="en-US" dirty="0"/>
              <a:t>掉一些训练数据</a:t>
            </a:r>
          </a:p>
          <a:p>
            <a:pPr lvl="1"/>
            <a:r>
              <a:rPr lang="zh-CN" altLang="en-US" dirty="0"/>
              <a:t>当一个节点离开的时候，</a:t>
            </a:r>
            <a:r>
              <a:rPr lang="en-US" altLang="zh-CN" dirty="0"/>
              <a:t>task scheduler</a:t>
            </a:r>
            <a:r>
              <a:rPr lang="zh-CN" altLang="en-US" dirty="0"/>
              <a:t>可能会寻找一个替代，但恢复节点是十分耗时的工作，同时，损失一些数据对最后的结果可能影响并不是很大。所以，系统会让用户进行选择，是恢复节点还是不做处理。这种机制甚至可以允许用户删掉跑的最慢的节点来提升速度。</a:t>
            </a:r>
          </a:p>
          <a:p>
            <a:endParaRPr lang="zh-CN" altLang="en-US" dirty="0"/>
          </a:p>
        </p:txBody>
      </p:sp>
    </p:spTree>
    <p:extLst>
      <p:ext uri="{BB962C8B-B14F-4D97-AF65-F5344CB8AC3E}">
        <p14:creationId xmlns:p14="http://schemas.microsoft.com/office/powerpoint/2010/main" val="2821994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Networks</a:t>
            </a:r>
            <a:endParaRPr lang="zh-CN" altLang="en-US" dirty="0"/>
          </a:p>
        </p:txBody>
      </p:sp>
      <p:pic>
        <p:nvPicPr>
          <p:cNvPr id="4" name="图片 3"/>
          <p:cNvPicPr>
            <a:picLocks noChangeAspect="1"/>
          </p:cNvPicPr>
          <p:nvPr/>
        </p:nvPicPr>
        <p:blipFill>
          <a:blip r:embed="rId2"/>
          <a:stretch>
            <a:fillRect/>
          </a:stretch>
        </p:blipFill>
        <p:spPr>
          <a:xfrm>
            <a:off x="600502" y="1856067"/>
            <a:ext cx="7855004" cy="3208744"/>
          </a:xfrm>
          <a:prstGeom prst="rect">
            <a:avLst/>
          </a:prstGeom>
        </p:spPr>
      </p:pic>
    </p:spTree>
    <p:extLst>
      <p:ext uri="{BB962C8B-B14F-4D97-AF65-F5344CB8AC3E}">
        <p14:creationId xmlns:p14="http://schemas.microsoft.com/office/powerpoint/2010/main" val="943442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MXNet</a:t>
            </a:r>
            <a:endParaRPr lang="zh-CN" altLang="en-US" dirty="0"/>
          </a:p>
        </p:txBody>
      </p:sp>
      <p:sp>
        <p:nvSpPr>
          <p:cNvPr id="3" name="内容占位符 2"/>
          <p:cNvSpPr>
            <a:spLocks noGrp="1"/>
          </p:cNvSpPr>
          <p:nvPr>
            <p:ph idx="1"/>
          </p:nvPr>
        </p:nvSpPr>
        <p:spPr/>
        <p:txBody>
          <a:bodyPr/>
          <a:lstStyle/>
          <a:p>
            <a:r>
              <a:rPr lang="zh-CN" altLang="en-US" dirty="0"/>
              <a:t>从应用的角度而言，对深度学习最重要的是如何方便的表述神经网络，以及如何快速训练得到模型</a:t>
            </a:r>
            <a:r>
              <a:rPr lang="zh-CN" altLang="en-US" dirty="0" smtClean="0"/>
              <a:t>。</a:t>
            </a:r>
            <a:endParaRPr lang="zh-CN" altLang="en-US" dirty="0"/>
          </a:p>
          <a:p>
            <a:r>
              <a:rPr lang="zh-CN" altLang="en-US" dirty="0"/>
              <a:t>对于一个优秀的深度学习系统，或者更广来说优秀的科学计算系统，最重要的编程接口的设计。他们都采用将一个</a:t>
            </a:r>
            <a:r>
              <a:rPr lang="en-US" altLang="zh-CN" dirty="0"/>
              <a:t>_</a:t>
            </a:r>
            <a:r>
              <a:rPr lang="zh-CN" altLang="en-US" dirty="0"/>
              <a:t>领域特定语言</a:t>
            </a:r>
            <a:r>
              <a:rPr lang="en-US" altLang="zh-CN" dirty="0"/>
              <a:t>(domain specific language)</a:t>
            </a:r>
            <a:r>
              <a:rPr lang="zh-CN" altLang="en-US" dirty="0"/>
              <a:t>嵌入到一个主语言中。例如</a:t>
            </a:r>
            <a:r>
              <a:rPr lang="en-US" altLang="zh-CN" dirty="0" err="1"/>
              <a:t>numpy</a:t>
            </a:r>
            <a:r>
              <a:rPr lang="zh-CN" altLang="en-US" dirty="0"/>
              <a:t>将矩阵运算嵌入到</a:t>
            </a:r>
            <a:r>
              <a:rPr lang="en-US" altLang="zh-CN" dirty="0"/>
              <a:t>python</a:t>
            </a:r>
            <a:r>
              <a:rPr lang="zh-CN" altLang="en-US" dirty="0"/>
              <a:t>中。这类嵌入一般分为两种，其中一种嵌入的较浅，其中每个语句都按原来的意思执行，且通常采用</a:t>
            </a:r>
            <a:r>
              <a:rPr lang="en-US" altLang="zh-CN" dirty="0"/>
              <a:t>_</a:t>
            </a:r>
            <a:r>
              <a:rPr lang="zh-CN" altLang="en-US" dirty="0"/>
              <a:t>命令式编程</a:t>
            </a:r>
            <a:r>
              <a:rPr lang="en-US" altLang="zh-CN" dirty="0"/>
              <a:t>(imperative programming)</a:t>
            </a:r>
            <a:r>
              <a:rPr lang="zh-CN" altLang="en-US" dirty="0"/>
              <a:t>，其中</a:t>
            </a:r>
            <a:r>
              <a:rPr lang="en-US" altLang="zh-CN" dirty="0" err="1"/>
              <a:t>numpy</a:t>
            </a:r>
            <a:r>
              <a:rPr lang="zh-CN" altLang="en-US" dirty="0"/>
              <a:t>和</a:t>
            </a:r>
            <a:r>
              <a:rPr lang="en-US" altLang="zh-CN" dirty="0"/>
              <a:t>Torch</a:t>
            </a:r>
            <a:r>
              <a:rPr lang="zh-CN" altLang="en-US" dirty="0"/>
              <a:t>就是属于这种。而另一种则用一种深的嵌入方式，提供一整套针对具体应用的迷你语言。这一种通常使用</a:t>
            </a:r>
            <a:r>
              <a:rPr lang="en-US" altLang="zh-CN" dirty="0"/>
              <a:t>_</a:t>
            </a:r>
            <a:r>
              <a:rPr lang="zh-CN" altLang="en-US" dirty="0"/>
              <a:t>声明式语言</a:t>
            </a:r>
            <a:r>
              <a:rPr lang="en-US" altLang="zh-CN" dirty="0"/>
              <a:t>(declarative programing)_</a:t>
            </a:r>
            <a:r>
              <a:rPr lang="zh-CN" altLang="en-US" dirty="0"/>
              <a:t>，既用户只需要声明要做什么，而具体执行则由系统完成。这类系统包括</a:t>
            </a:r>
            <a:r>
              <a:rPr lang="en-US" altLang="zh-CN" dirty="0" err="1"/>
              <a:t>Caffe</a:t>
            </a:r>
            <a:r>
              <a:rPr lang="zh-CN" altLang="en-US" dirty="0"/>
              <a:t>，</a:t>
            </a:r>
            <a:r>
              <a:rPr lang="en-US" altLang="zh-CN" dirty="0" err="1"/>
              <a:t>theano</a:t>
            </a:r>
            <a:r>
              <a:rPr lang="zh-CN" altLang="en-US" dirty="0"/>
              <a:t>和刚公布的</a:t>
            </a:r>
            <a:r>
              <a:rPr lang="en-US" altLang="zh-CN" dirty="0" err="1"/>
              <a:t>TensorFlow</a:t>
            </a:r>
            <a:r>
              <a:rPr lang="zh-CN" altLang="en-US" dirty="0" smtClean="0"/>
              <a:t>。</a:t>
            </a:r>
            <a:endParaRPr lang="zh-CN" altLang="en-US" dirty="0"/>
          </a:p>
          <a:p>
            <a:r>
              <a:rPr lang="zh-CN" altLang="en-US" dirty="0"/>
              <a:t>这两种方式各有利弊，总结如下</a:t>
            </a:r>
          </a:p>
        </p:txBody>
      </p:sp>
    </p:spTree>
    <p:extLst>
      <p:ext uri="{BB962C8B-B14F-4D97-AF65-F5344CB8AC3E}">
        <p14:creationId xmlns:p14="http://schemas.microsoft.com/office/powerpoint/2010/main" val="37982387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MXNet</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920073041"/>
              </p:ext>
            </p:extLst>
          </p:nvPr>
        </p:nvGraphicFramePr>
        <p:xfrm>
          <a:off x="394137" y="1281234"/>
          <a:ext cx="8388915" cy="4970999"/>
        </p:xfrm>
        <a:graphic>
          <a:graphicData uri="http://schemas.openxmlformats.org/drawingml/2006/table">
            <a:tbl>
              <a:tblPr/>
              <a:tblGrid>
                <a:gridCol w="1639614"/>
                <a:gridCol w="3105807"/>
                <a:gridCol w="3643494"/>
              </a:tblGrid>
              <a:tr h="421442">
                <a:tc>
                  <a:txBody>
                    <a:bodyPr/>
                    <a:lstStyle/>
                    <a:p>
                      <a:endParaRPr lang="zh-CN" altLang="en-US" sz="1600" dirty="0">
                        <a:effectLst/>
                      </a:endParaRPr>
                    </a:p>
                  </a:txBody>
                  <a:tcPr marL="65936" marR="65936" marT="32968" marB="32968" anchor="ctr">
                    <a:lnL>
                      <a:noFill/>
                    </a:lnL>
                    <a:lnR>
                      <a:noFill/>
                    </a:lnR>
                    <a:lnT>
                      <a:noFill/>
                    </a:lnT>
                    <a:lnB>
                      <a:noFill/>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solidFill>
                          <a:effectLst/>
                          <a:latin typeface="+mn-lt"/>
                          <a:ea typeface="+mn-ea"/>
                          <a:cs typeface="+mn-cs"/>
                        </a:rPr>
                        <a:t>浅嵌入，命令式编程</a:t>
                      </a:r>
                    </a:p>
                  </a:txBody>
                  <a:tcPr marL="65936" marR="65936" marT="32968" marB="32968" anchor="ctr">
                    <a:lnL>
                      <a:noFill/>
                    </a:lnL>
                    <a:lnR>
                      <a:noFill/>
                    </a:lnR>
                    <a:lnT>
                      <a:noFill/>
                    </a:lnT>
                    <a:lnB>
                      <a:noFill/>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effectLst/>
                        </a:rPr>
                        <a:t>深嵌入，声明式编程</a:t>
                      </a:r>
                    </a:p>
                  </a:txBody>
                  <a:tcPr marL="65936" marR="65936" marT="32968" marB="32968" anchor="ctr">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857163">
                <a:tc>
                  <a:txBody>
                    <a:bodyPr/>
                    <a:lstStyle/>
                    <a:p>
                      <a:r>
                        <a:rPr lang="zh-CN" altLang="en-US" sz="1600" dirty="0">
                          <a:effectLst/>
                        </a:rPr>
                        <a:t>如何执行</a:t>
                      </a:r>
                      <a:r>
                        <a:rPr lang="en-US" sz="1600" i="1" dirty="0">
                          <a:effectLst/>
                        </a:rPr>
                        <a:t>a=b+1</a:t>
                      </a:r>
                      <a:endParaRPr lang="en-US" sz="1600" dirty="0">
                        <a:effectLst/>
                      </a:endParaRPr>
                    </a:p>
                  </a:txBody>
                  <a:tcPr marL="65936" marR="65936" marT="32968" marB="32968" anchor="ctr">
                    <a:lnL>
                      <a:noFill/>
                    </a:lnL>
                    <a:lnR>
                      <a:noFill/>
                    </a:lnR>
                    <a:lnT>
                      <a:noFill/>
                    </a:lnT>
                    <a:lnB>
                      <a:noFill/>
                    </a:lnB>
                  </a:tcPr>
                </a:tc>
                <a:tc>
                  <a:txBody>
                    <a:bodyPr/>
                    <a:lstStyle/>
                    <a:p>
                      <a:r>
                        <a:rPr lang="zh-CN" altLang="en-US" sz="1600" dirty="0">
                          <a:effectLst/>
                        </a:rPr>
                        <a:t>需要</a:t>
                      </a:r>
                      <a:r>
                        <a:rPr lang="en-US" altLang="zh-CN" sz="1600" dirty="0">
                          <a:effectLst/>
                        </a:rPr>
                        <a:t>b</a:t>
                      </a:r>
                      <a:r>
                        <a:rPr lang="zh-CN" altLang="en-US" sz="1600" dirty="0">
                          <a:effectLst/>
                        </a:rPr>
                        <a:t>已经被赋值。立即执行加法，将结果保存在</a:t>
                      </a:r>
                      <a:r>
                        <a:rPr lang="en-US" altLang="zh-CN" sz="1600" dirty="0">
                          <a:effectLst/>
                        </a:rPr>
                        <a:t>a</a:t>
                      </a:r>
                      <a:r>
                        <a:rPr lang="zh-CN" altLang="en-US" sz="1600" dirty="0">
                          <a:effectLst/>
                        </a:rPr>
                        <a:t>中。</a:t>
                      </a:r>
                    </a:p>
                  </a:txBody>
                  <a:tcPr marL="65936" marR="65936" marT="32968" marB="32968" anchor="ctr">
                    <a:lnL>
                      <a:noFill/>
                    </a:lnL>
                    <a:lnR>
                      <a:noFill/>
                    </a:lnR>
                    <a:lnT>
                      <a:noFill/>
                    </a:lnT>
                    <a:lnB>
                      <a:noFill/>
                    </a:lnB>
                  </a:tcPr>
                </a:tc>
                <a:tc>
                  <a:txBody>
                    <a:bodyPr/>
                    <a:lstStyle/>
                    <a:p>
                      <a:r>
                        <a:rPr lang="zh-CN" altLang="en-US" sz="1600" dirty="0">
                          <a:effectLst/>
                        </a:rPr>
                        <a:t>返回对应的计算图</a:t>
                      </a:r>
                      <a:r>
                        <a:rPr lang="en-US" altLang="zh-CN" sz="1600" dirty="0">
                          <a:effectLst/>
                        </a:rPr>
                        <a:t>(computation graph)</a:t>
                      </a:r>
                      <a:r>
                        <a:rPr lang="zh-CN" altLang="en-US" sz="1600" dirty="0">
                          <a:effectLst/>
                        </a:rPr>
                        <a:t>，我们可以之后对</a:t>
                      </a:r>
                      <a:r>
                        <a:rPr lang="en-US" altLang="zh-CN" sz="1600" dirty="0">
                          <a:effectLst/>
                        </a:rPr>
                        <a:t>b</a:t>
                      </a:r>
                      <a:r>
                        <a:rPr lang="zh-CN" altLang="en-US" sz="1600" dirty="0">
                          <a:effectLst/>
                        </a:rPr>
                        <a:t>进行赋值，然后再执行加法运算</a:t>
                      </a:r>
                    </a:p>
                  </a:txBody>
                  <a:tcPr marL="65936" marR="65936" marT="32968" marB="32968" anchor="ctr">
                    <a:lnL>
                      <a:noFill/>
                    </a:lnL>
                    <a:lnR>
                      <a:noFill/>
                    </a:lnR>
                    <a:lnT w="12700" cmpd="sng">
                      <a:noFill/>
                      <a:prstDash val="solid"/>
                    </a:lnT>
                    <a:lnB>
                      <a:noFill/>
                    </a:lnB>
                  </a:tcPr>
                </a:tc>
              </a:tr>
              <a:tr h="2044004">
                <a:tc>
                  <a:txBody>
                    <a:bodyPr/>
                    <a:lstStyle/>
                    <a:p>
                      <a:r>
                        <a:rPr lang="zh-CN" altLang="en-US" sz="1600">
                          <a:effectLst/>
                        </a:rPr>
                        <a:t>优点</a:t>
                      </a:r>
                    </a:p>
                  </a:txBody>
                  <a:tcPr marL="65936" marR="65936" marT="32968" marB="32968" anchor="ctr">
                    <a:lnL>
                      <a:noFill/>
                    </a:lnL>
                    <a:lnR>
                      <a:noFill/>
                    </a:lnR>
                    <a:lnT>
                      <a:noFill/>
                    </a:lnT>
                    <a:lnB>
                      <a:noFill/>
                    </a:lnB>
                  </a:tcPr>
                </a:tc>
                <a:tc>
                  <a:txBody>
                    <a:bodyPr/>
                    <a:lstStyle/>
                    <a:p>
                      <a:r>
                        <a:rPr lang="zh-CN" altLang="en-US" sz="1600" dirty="0">
                          <a:effectLst/>
                        </a:rPr>
                        <a:t>语义上容易理解，灵活，可以精确控制行为。通常可以无缝的和主语言交互，方便的利用主语言的各类算法，工具包，</a:t>
                      </a:r>
                      <a:r>
                        <a:rPr lang="en-US" altLang="zh-CN" sz="1600" dirty="0">
                          <a:effectLst/>
                        </a:rPr>
                        <a:t>bug</a:t>
                      </a:r>
                      <a:r>
                        <a:rPr lang="zh-CN" altLang="en-US" sz="1600" dirty="0">
                          <a:effectLst/>
                        </a:rPr>
                        <a:t>和性能调试器。</a:t>
                      </a:r>
                    </a:p>
                  </a:txBody>
                  <a:tcPr marL="65936" marR="65936" marT="32968" marB="32968" anchor="ctr">
                    <a:lnL>
                      <a:noFill/>
                    </a:lnL>
                    <a:lnR>
                      <a:noFill/>
                    </a:lnR>
                    <a:lnT>
                      <a:noFill/>
                    </a:lnT>
                    <a:lnB>
                      <a:noFill/>
                    </a:lnB>
                  </a:tcPr>
                </a:tc>
                <a:tc>
                  <a:txBody>
                    <a:bodyPr/>
                    <a:lstStyle/>
                    <a:p>
                      <a:r>
                        <a:rPr lang="zh-CN" altLang="en-US" sz="1600" dirty="0">
                          <a:effectLst/>
                        </a:rPr>
                        <a:t>在真正开始计算的时候已经拿到了整个计算图，所以我们可以做一系列优化来提升性能。实现辅助函数也容易，例如对任何计算图都提供</a:t>
                      </a:r>
                      <a:r>
                        <a:rPr lang="en-US" altLang="zh-CN" sz="1600" dirty="0">
                          <a:effectLst/>
                        </a:rPr>
                        <a:t>forward</a:t>
                      </a:r>
                      <a:r>
                        <a:rPr lang="zh-CN" altLang="en-US" sz="1600" dirty="0">
                          <a:effectLst/>
                        </a:rPr>
                        <a:t>和</a:t>
                      </a:r>
                      <a:r>
                        <a:rPr lang="en-US" altLang="zh-CN" sz="1600" dirty="0">
                          <a:effectLst/>
                        </a:rPr>
                        <a:t>backward</a:t>
                      </a:r>
                      <a:r>
                        <a:rPr lang="zh-CN" altLang="en-US" sz="1600" dirty="0">
                          <a:effectLst/>
                        </a:rPr>
                        <a:t>函数，对计算图进行可视化，将图保存到硬盘和从硬盘读取。</a:t>
                      </a:r>
                    </a:p>
                  </a:txBody>
                  <a:tcPr marL="65936" marR="65936" marT="32968" marB="32968" anchor="ctr">
                    <a:lnL>
                      <a:noFill/>
                    </a:lnL>
                    <a:lnR>
                      <a:noFill/>
                    </a:lnR>
                    <a:lnT>
                      <a:noFill/>
                    </a:lnT>
                    <a:lnB>
                      <a:noFill/>
                    </a:lnB>
                  </a:tcPr>
                </a:tc>
              </a:tr>
              <a:tr h="1648390">
                <a:tc>
                  <a:txBody>
                    <a:bodyPr/>
                    <a:lstStyle/>
                    <a:p>
                      <a:r>
                        <a:rPr lang="zh-CN" altLang="en-US" sz="1600">
                          <a:effectLst/>
                        </a:rPr>
                        <a:t>缺点</a:t>
                      </a:r>
                    </a:p>
                  </a:txBody>
                  <a:tcPr marL="65936" marR="65936" marT="32968" marB="32968" anchor="ctr">
                    <a:lnL>
                      <a:noFill/>
                    </a:lnL>
                    <a:lnR>
                      <a:noFill/>
                    </a:lnR>
                    <a:lnT>
                      <a:noFill/>
                    </a:lnT>
                    <a:lnB>
                      <a:noFill/>
                    </a:lnB>
                  </a:tcPr>
                </a:tc>
                <a:tc>
                  <a:txBody>
                    <a:bodyPr/>
                    <a:lstStyle/>
                    <a:p>
                      <a:r>
                        <a:rPr lang="zh-CN" altLang="en-US" sz="1600">
                          <a:effectLst/>
                        </a:rPr>
                        <a:t>实现统一的辅助函数困和提供整体优化都很困难。</a:t>
                      </a:r>
                    </a:p>
                  </a:txBody>
                  <a:tcPr marL="65936" marR="65936" marT="32968" marB="32968" anchor="ctr">
                    <a:lnL>
                      <a:noFill/>
                    </a:lnL>
                    <a:lnR>
                      <a:noFill/>
                    </a:lnR>
                    <a:lnT>
                      <a:noFill/>
                    </a:lnT>
                    <a:lnB>
                      <a:noFill/>
                    </a:lnB>
                  </a:tcPr>
                </a:tc>
                <a:tc>
                  <a:txBody>
                    <a:bodyPr/>
                    <a:lstStyle/>
                    <a:p>
                      <a:r>
                        <a:rPr lang="zh-CN" altLang="en-US" sz="1600" dirty="0">
                          <a:effectLst/>
                        </a:rPr>
                        <a:t>很多主语言的特性都用不上。某些在主语言中实现简单，但在这里却经常麻烦，例如</a:t>
                      </a:r>
                      <a:r>
                        <a:rPr lang="en-US" altLang="zh-CN" sz="1600" dirty="0">
                          <a:effectLst/>
                        </a:rPr>
                        <a:t>if-else</a:t>
                      </a:r>
                      <a:r>
                        <a:rPr lang="zh-CN" altLang="en-US" sz="1600" dirty="0">
                          <a:effectLst/>
                        </a:rPr>
                        <a:t>语句 。</a:t>
                      </a:r>
                      <a:r>
                        <a:rPr lang="en-US" altLang="zh-CN" sz="1600" dirty="0">
                          <a:effectLst/>
                        </a:rPr>
                        <a:t>debug</a:t>
                      </a:r>
                      <a:r>
                        <a:rPr lang="zh-CN" altLang="en-US" sz="1600" dirty="0">
                          <a:effectLst/>
                        </a:rPr>
                        <a:t>也不容易，例如监视一个复杂的计算图中的某个节点的中间结果并不简单。</a:t>
                      </a:r>
                    </a:p>
                  </a:txBody>
                  <a:tcPr marL="65936" marR="65936" marT="32968" marB="32968" anchor="ctr">
                    <a:lnL>
                      <a:noFill/>
                    </a:lnL>
                    <a:lnR>
                      <a:noFill/>
                    </a:lnR>
                    <a:lnT>
                      <a:noFill/>
                    </a:lnT>
                    <a:lnB>
                      <a:noFill/>
                    </a:lnB>
                  </a:tcPr>
                </a:tc>
              </a:tr>
            </a:tbl>
          </a:graphicData>
        </a:graphic>
      </p:graphicFrame>
    </p:spTree>
    <p:extLst>
      <p:ext uri="{BB962C8B-B14F-4D97-AF65-F5344CB8AC3E}">
        <p14:creationId xmlns:p14="http://schemas.microsoft.com/office/powerpoint/2010/main" val="1549486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t>MXNet</a:t>
            </a:r>
            <a:r>
              <a:rPr lang="en-US" altLang="zh-CN" b="1" dirty="0" smtClean="0"/>
              <a:t> Architecture</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25189" y="3547242"/>
            <a:ext cx="3775594" cy="2766918"/>
          </a:xfrm>
        </p:spPr>
      </p:pic>
      <p:sp>
        <p:nvSpPr>
          <p:cNvPr id="5" name="内容占位符 2"/>
          <p:cNvSpPr txBox="1">
            <a:spLocks/>
          </p:cNvSpPr>
          <p:nvPr/>
        </p:nvSpPr>
        <p:spPr>
          <a:xfrm>
            <a:off x="425116" y="1363579"/>
            <a:ext cx="8357936" cy="4813384"/>
          </a:xfrm>
          <a:prstGeom prst="rect">
            <a:avLst/>
          </a:prstGeom>
        </p:spPr>
        <p:txBody>
          <a:bodyPr/>
          <a:lstStyle>
            <a:lvl1pPr marL="228600" indent="-228600" algn="l" defTabSz="914400" rtl="0" eaLnBrk="1" latinLnBrk="0" hangingPunct="1">
              <a:lnSpc>
                <a:spcPct val="114000"/>
              </a:lnSpc>
              <a:spcBef>
                <a:spcPts val="1000"/>
              </a:spcBef>
              <a:buClr>
                <a:srgbClr val="0070C0"/>
              </a:buClr>
              <a:buSzPct val="80000"/>
              <a:buFont typeface="Wingdings" panose="05000000000000000000" pitchFamily="2" charset="2"/>
              <a:buChar char="n"/>
              <a:defRPr sz="20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14000"/>
              </a:lnSpc>
              <a:spcBef>
                <a:spcPts val="500"/>
              </a:spcBef>
              <a:buClr>
                <a:srgbClr val="0070C0"/>
              </a:buClr>
              <a:buSzPct val="80000"/>
              <a:buFont typeface="Wingdings" panose="05000000000000000000" pitchFamily="2" charset="2"/>
              <a:buChar char="p"/>
              <a:defRPr sz="1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14000"/>
              </a:lnSpc>
              <a:spcBef>
                <a:spcPts val="500"/>
              </a:spcBef>
              <a:buClr>
                <a:srgbClr val="0070C0"/>
              </a:buClr>
              <a:buFont typeface="Wingdings" panose="05000000000000000000" pitchFamily="2" charset="2"/>
              <a:buChar char="ü"/>
              <a:defRPr sz="16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14000"/>
              </a:lnSpc>
              <a:spcBef>
                <a:spcPts val="500"/>
              </a:spcBef>
              <a:buClr>
                <a:srgbClr val="0070C0"/>
              </a:buClr>
              <a:buFont typeface="Wingdings" panose="05000000000000000000" pitchFamily="2" charset="2"/>
              <a:buChar char="ü"/>
              <a:defRPr sz="1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14000"/>
              </a:lnSpc>
              <a:spcBef>
                <a:spcPts val="500"/>
              </a:spcBef>
              <a:buClr>
                <a:srgbClr val="0070C0"/>
              </a:buClr>
              <a:buFont typeface="Wingdings" panose="05000000000000000000" pitchFamily="2" charset="2"/>
              <a:buChar char="ü"/>
              <a:defRPr sz="14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在命令式编程上</a:t>
            </a:r>
            <a:r>
              <a:rPr lang="en-US" altLang="zh-CN" dirty="0" err="1"/>
              <a:t>MXNet</a:t>
            </a:r>
            <a:r>
              <a:rPr lang="zh-CN" altLang="en-US" dirty="0"/>
              <a:t>提供张量运算，而声明式编程中</a:t>
            </a:r>
            <a:r>
              <a:rPr lang="en-US" altLang="zh-CN" dirty="0" err="1"/>
              <a:t>MXNet</a:t>
            </a:r>
            <a:r>
              <a:rPr lang="zh-CN" altLang="en-US" dirty="0"/>
              <a:t>支持符号表达式。用户可以自由的混合它们来快速实现自己的想法。例如我们可以用声明式编程来描述神经网络，并利用系统提供的自动求导来训练模型。另一方便，模型的迭代训练和更新模型法则中可能涉及大量的控制逻辑，因此我们可以用命令式编程来实现。同时我们用它来进行方便的调式和与主语言交互数据</a:t>
            </a:r>
            <a:r>
              <a:rPr lang="zh-CN" altLang="en-US" dirty="0" smtClean="0"/>
              <a:t>。</a:t>
            </a:r>
            <a:endParaRPr lang="en-US" altLang="zh-CN" dirty="0" smtClean="0"/>
          </a:p>
          <a:p>
            <a:r>
              <a:rPr lang="zh-CN" altLang="en-US" dirty="0"/>
              <a:t>从上到下分别为各种主语言的嵌入，</a:t>
            </a:r>
            <a:r>
              <a:rPr lang="zh-CN" altLang="en-US" dirty="0" smtClean="0"/>
              <a:t>编</a:t>
            </a:r>
            <a:endParaRPr lang="en-US" altLang="zh-CN" dirty="0" smtClean="0"/>
          </a:p>
          <a:p>
            <a:pPr marL="0" indent="0">
              <a:buNone/>
            </a:pPr>
            <a:r>
              <a:rPr lang="zh-CN" altLang="en-US" dirty="0" smtClean="0"/>
              <a:t>   程</a:t>
            </a:r>
            <a:r>
              <a:rPr lang="zh-CN" altLang="en-US" dirty="0"/>
              <a:t>接口（矩阵运算，符号表达式，</a:t>
            </a:r>
            <a:r>
              <a:rPr lang="zh-CN" altLang="en-US" dirty="0" smtClean="0"/>
              <a:t>分布</a:t>
            </a:r>
            <a:endParaRPr lang="en-US" altLang="zh-CN" dirty="0" smtClean="0"/>
          </a:p>
          <a:p>
            <a:pPr marL="0" indent="0">
              <a:buNone/>
            </a:pPr>
            <a:r>
              <a:rPr lang="zh-CN" altLang="en-US" dirty="0" smtClean="0"/>
              <a:t>   式通讯</a:t>
            </a:r>
            <a:r>
              <a:rPr lang="zh-CN" altLang="en-US" dirty="0"/>
              <a:t>），两种编程模式的统一系统</a:t>
            </a:r>
            <a:r>
              <a:rPr lang="zh-CN" altLang="en-US" dirty="0" smtClean="0"/>
              <a:t>实</a:t>
            </a:r>
            <a:endParaRPr lang="en-US" altLang="zh-CN" dirty="0" smtClean="0"/>
          </a:p>
          <a:p>
            <a:pPr marL="0" indent="0">
              <a:buNone/>
            </a:pPr>
            <a:r>
              <a:rPr lang="zh-CN" altLang="en-US" dirty="0" smtClean="0"/>
              <a:t>   现，以及</a:t>
            </a:r>
            <a:r>
              <a:rPr lang="zh-CN" altLang="en-US" dirty="0"/>
              <a:t>各硬件的支持</a:t>
            </a:r>
            <a:r>
              <a:rPr lang="zh-CN" altLang="en-US" dirty="0" smtClean="0"/>
              <a:t>。</a:t>
            </a:r>
            <a:endParaRPr lang="zh-CN" altLang="en-US" dirty="0"/>
          </a:p>
        </p:txBody>
      </p:sp>
    </p:spTree>
    <p:extLst>
      <p:ext uri="{BB962C8B-B14F-4D97-AF65-F5344CB8AC3E}">
        <p14:creationId xmlns:p14="http://schemas.microsoft.com/office/powerpoint/2010/main" val="736097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Interface</a:t>
            </a:r>
            <a:endParaRPr lang="zh-CN" altLang="en-US" dirty="0"/>
          </a:p>
        </p:txBody>
      </p:sp>
      <p:sp>
        <p:nvSpPr>
          <p:cNvPr id="3" name="内容占位符 2"/>
          <p:cNvSpPr>
            <a:spLocks noGrp="1"/>
          </p:cNvSpPr>
          <p:nvPr>
            <p:ph idx="1"/>
          </p:nvPr>
        </p:nvSpPr>
        <p:spPr/>
        <p:txBody>
          <a:bodyPr/>
          <a:lstStyle/>
          <a:p>
            <a:r>
              <a:rPr lang="en-US" altLang="zh-CN" dirty="0"/>
              <a:t>Symbol</a:t>
            </a:r>
            <a:r>
              <a:rPr lang="zh-CN" altLang="en-US" dirty="0"/>
              <a:t>： 声明式的符号</a:t>
            </a:r>
            <a:r>
              <a:rPr lang="zh-CN" altLang="en-US" dirty="0" smtClean="0"/>
              <a:t>表达式</a:t>
            </a:r>
            <a:endParaRPr lang="en-US" altLang="zh-CN" dirty="0" smtClean="0"/>
          </a:p>
          <a:p>
            <a:pPr lvl="1"/>
            <a:r>
              <a:rPr lang="en-US" altLang="zh-CN" dirty="0" err="1"/>
              <a:t>MXNet</a:t>
            </a:r>
            <a:r>
              <a:rPr lang="zh-CN" altLang="en-US" dirty="0"/>
              <a:t>使用多值输出的符号表达式来声明计算图。符号是由操作子构建而来。一个操作子可以是一个简单的矩阵运算“</a:t>
            </a:r>
            <a:r>
              <a:rPr lang="en-US" altLang="zh-CN" dirty="0"/>
              <a:t>+”</a:t>
            </a:r>
            <a:r>
              <a:rPr lang="zh-CN" altLang="en-US" dirty="0"/>
              <a:t>，也可以是一个复杂的神经网络里面的层，例如卷积层。一个操作子可以有多个输入变量和多个输出变量，还可以有内部状态变量。一个变量既可以是自由的，我们可以之后对其赋值；也可以是某个操作子的输出。例如下面的代码中我们使用</a:t>
            </a:r>
            <a:r>
              <a:rPr lang="en-US" altLang="zh-CN" dirty="0"/>
              <a:t>Julia</a:t>
            </a:r>
            <a:r>
              <a:rPr lang="zh-CN" altLang="en-US" dirty="0"/>
              <a:t>来定义一个多层感知机，它由一个代表输入数据的自由变量，和多个神经网络层串联而成</a:t>
            </a:r>
            <a:r>
              <a:rPr lang="zh-CN" altLang="en-US" dirty="0" smtClean="0"/>
              <a:t>。</a:t>
            </a:r>
            <a:endParaRPr lang="en-US" altLang="zh-CN" dirty="0" smtClean="0"/>
          </a:p>
          <a:p>
            <a:pPr lvl="1"/>
            <a:endParaRPr lang="zh-CN" altLang="en-US" dirty="0"/>
          </a:p>
        </p:txBody>
      </p:sp>
      <p:pic>
        <p:nvPicPr>
          <p:cNvPr id="6" name="图片 5"/>
          <p:cNvPicPr>
            <a:picLocks noChangeAspect="1"/>
          </p:cNvPicPr>
          <p:nvPr/>
        </p:nvPicPr>
        <p:blipFill>
          <a:blip r:embed="rId2"/>
          <a:stretch>
            <a:fillRect/>
          </a:stretch>
        </p:blipFill>
        <p:spPr>
          <a:xfrm>
            <a:off x="1941109" y="4083269"/>
            <a:ext cx="5325949" cy="1718441"/>
          </a:xfrm>
          <a:prstGeom prst="rect">
            <a:avLst/>
          </a:prstGeom>
        </p:spPr>
      </p:pic>
    </p:spTree>
    <p:extLst>
      <p:ext uri="{BB962C8B-B14F-4D97-AF65-F5344CB8AC3E}">
        <p14:creationId xmlns:p14="http://schemas.microsoft.com/office/powerpoint/2010/main" val="1858605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Interface</a:t>
            </a:r>
            <a:endParaRPr lang="zh-CN" altLang="en-US" dirty="0"/>
          </a:p>
        </p:txBody>
      </p:sp>
      <p:sp>
        <p:nvSpPr>
          <p:cNvPr id="3" name="内容占位符 2"/>
          <p:cNvSpPr>
            <a:spLocks noGrp="1"/>
          </p:cNvSpPr>
          <p:nvPr>
            <p:ph idx="1"/>
          </p:nvPr>
        </p:nvSpPr>
        <p:spPr/>
        <p:txBody>
          <a:bodyPr/>
          <a:lstStyle/>
          <a:p>
            <a:r>
              <a:rPr lang="zh-CN" altLang="en-US" dirty="0"/>
              <a:t>在执行一个符号表达式前，我们需要对所有的自由变量进行赋值。上例中，我们需要给定数据，和各个层里隐式定义的输入，例如全连接层的权重和偏值。我们同时要申明所需要的输出，例如</a:t>
            </a:r>
            <a:r>
              <a:rPr lang="en-US" altLang="zh-CN" dirty="0" err="1"/>
              <a:t>softmax</a:t>
            </a:r>
            <a:r>
              <a:rPr lang="zh-CN" altLang="en-US" dirty="0"/>
              <a:t>的输出。</a:t>
            </a:r>
          </a:p>
          <a:p>
            <a:endParaRPr lang="zh-CN" altLang="en-US" dirty="0"/>
          </a:p>
          <a:p>
            <a:r>
              <a:rPr lang="zh-CN" altLang="en-US" dirty="0"/>
              <a:t>除了执行获得</a:t>
            </a:r>
            <a:r>
              <a:rPr lang="en-US" altLang="zh-CN" dirty="0" err="1"/>
              <a:t>softmax</a:t>
            </a:r>
            <a:r>
              <a:rPr lang="zh-CN" altLang="en-US" dirty="0"/>
              <a:t>输出外（通常也叫</a:t>
            </a:r>
            <a:r>
              <a:rPr lang="en-US" altLang="zh-CN" dirty="0"/>
              <a:t>forward</a:t>
            </a:r>
            <a:r>
              <a:rPr lang="zh-CN" altLang="en-US" dirty="0"/>
              <a:t>），符号表达式也支持自动求导来获取各权重和偏值对应的梯度（也称之为</a:t>
            </a:r>
            <a:r>
              <a:rPr lang="en-US" altLang="zh-CN" dirty="0"/>
              <a:t>backward</a:t>
            </a:r>
            <a:r>
              <a:rPr lang="zh-CN" altLang="en-US" dirty="0"/>
              <a:t>）。此外，我们还可以提前估计计算时需要的内存，符号表达式的可视化，读入和输出等。</a:t>
            </a:r>
          </a:p>
        </p:txBody>
      </p:sp>
    </p:spTree>
    <p:extLst>
      <p:ext uri="{BB962C8B-B14F-4D97-AF65-F5344CB8AC3E}">
        <p14:creationId xmlns:p14="http://schemas.microsoft.com/office/powerpoint/2010/main" val="1765901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Interface</a:t>
            </a:r>
            <a:endParaRPr lang="zh-CN" altLang="en-US" dirty="0"/>
          </a:p>
        </p:txBody>
      </p:sp>
      <p:sp>
        <p:nvSpPr>
          <p:cNvPr id="3" name="内容占位符 2"/>
          <p:cNvSpPr>
            <a:spLocks noGrp="1"/>
          </p:cNvSpPr>
          <p:nvPr>
            <p:ph idx="1"/>
          </p:nvPr>
        </p:nvSpPr>
        <p:spPr/>
        <p:txBody>
          <a:bodyPr/>
          <a:lstStyle/>
          <a:p>
            <a:r>
              <a:rPr lang="en-US" altLang="zh-CN" dirty="0" err="1"/>
              <a:t>NDArray</a:t>
            </a:r>
            <a:r>
              <a:rPr lang="zh-CN" altLang="en-US" dirty="0"/>
              <a:t>：命令式的张量</a:t>
            </a:r>
            <a:r>
              <a:rPr lang="zh-CN" altLang="en-US" dirty="0" smtClean="0"/>
              <a:t>计算</a:t>
            </a:r>
            <a:endParaRPr lang="en-US" altLang="zh-CN" dirty="0" smtClean="0"/>
          </a:p>
          <a:p>
            <a:pPr lvl="1"/>
            <a:r>
              <a:rPr lang="en-US" altLang="zh-CN" dirty="0" err="1"/>
              <a:t>MXNet</a:t>
            </a:r>
            <a:r>
              <a:rPr lang="zh-CN" altLang="en-US" dirty="0"/>
              <a:t>提供命令式的张量计算来桥接主语言的和符号表达式。下面代码中，我们在</a:t>
            </a:r>
            <a:r>
              <a:rPr lang="en-US" altLang="zh-CN" dirty="0"/>
              <a:t>GPU</a:t>
            </a:r>
            <a:r>
              <a:rPr lang="zh-CN" altLang="en-US" dirty="0"/>
              <a:t>上计算矩阵和常量的乘法，并使用</a:t>
            </a:r>
            <a:r>
              <a:rPr lang="en-US" altLang="zh-CN" dirty="0" err="1"/>
              <a:t>numpy</a:t>
            </a:r>
            <a:r>
              <a:rPr lang="zh-CN" altLang="en-US" dirty="0"/>
              <a:t>来打印</a:t>
            </a:r>
            <a:r>
              <a:rPr lang="zh-CN" altLang="en-US" dirty="0" smtClean="0"/>
              <a:t>结果</a:t>
            </a:r>
            <a:endParaRPr lang="en-US" altLang="zh-CN" dirty="0" smtClean="0"/>
          </a:p>
          <a:p>
            <a:pPr lvl="1"/>
            <a:r>
              <a:rPr lang="zh-CN" altLang="en-US" dirty="0"/>
              <a:t>另一方面，</a:t>
            </a:r>
            <a:r>
              <a:rPr lang="en-US" altLang="zh-CN" dirty="0" err="1"/>
              <a:t>NDArray</a:t>
            </a:r>
            <a:r>
              <a:rPr lang="zh-CN" altLang="en-US" dirty="0"/>
              <a:t>可以无缝和符号表达式进行对接。假设我们使用</a:t>
            </a:r>
            <a:r>
              <a:rPr lang="en-US" altLang="zh-CN" dirty="0"/>
              <a:t>Symbol</a:t>
            </a:r>
            <a:r>
              <a:rPr lang="zh-CN" altLang="en-US" dirty="0"/>
              <a:t>定义了一个神经网络，那么我们可以如下实现一个梯度</a:t>
            </a:r>
            <a:r>
              <a:rPr lang="zh-CN" altLang="en-US" dirty="0" smtClean="0"/>
              <a:t>下降算法</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a:t>这里梯度由</a:t>
            </a:r>
            <a:r>
              <a:rPr lang="en-US" altLang="zh-CN" dirty="0"/>
              <a:t>Symbol</a:t>
            </a:r>
            <a:r>
              <a:rPr lang="zh-CN" altLang="en-US" dirty="0"/>
              <a:t>计算而得。</a:t>
            </a:r>
            <a:r>
              <a:rPr lang="en-US" altLang="zh-CN" dirty="0"/>
              <a:t>Symbol</a:t>
            </a:r>
            <a:r>
              <a:rPr lang="zh-CN" altLang="en-US" dirty="0"/>
              <a:t>的输出结果均表示成</a:t>
            </a:r>
            <a:r>
              <a:rPr lang="en-US" altLang="zh-CN" dirty="0" err="1"/>
              <a:t>NDArray</a:t>
            </a:r>
            <a:r>
              <a:rPr lang="zh-CN" altLang="en-US" dirty="0"/>
              <a:t>，我们可以通过</a:t>
            </a:r>
            <a:r>
              <a:rPr lang="en-US" altLang="zh-CN" dirty="0" err="1"/>
              <a:t>NDArray</a:t>
            </a:r>
            <a:r>
              <a:rPr lang="zh-CN" altLang="en-US" dirty="0"/>
              <a:t>提供的张量计算来更新权重。此外，我们还利用了主语言的</a:t>
            </a:r>
            <a:r>
              <a:rPr lang="en-US" altLang="zh-CN" dirty="0"/>
              <a:t>for</a:t>
            </a:r>
            <a:r>
              <a:rPr lang="zh-CN" altLang="en-US" dirty="0"/>
              <a:t>循环来进行迭代，学习率</a:t>
            </a:r>
            <a:r>
              <a:rPr lang="en-US" altLang="zh-CN" dirty="0"/>
              <a:t>eta</a:t>
            </a:r>
            <a:r>
              <a:rPr lang="zh-CN" altLang="en-US" dirty="0"/>
              <a:t>也是在主语言中进行修改。</a:t>
            </a:r>
          </a:p>
          <a:p>
            <a:pPr lvl="1"/>
            <a:endParaRPr lang="zh-CN" altLang="en-US" dirty="0"/>
          </a:p>
        </p:txBody>
      </p:sp>
      <p:pic>
        <p:nvPicPr>
          <p:cNvPr id="5" name="图片 4"/>
          <p:cNvPicPr>
            <a:picLocks noChangeAspect="1"/>
          </p:cNvPicPr>
          <p:nvPr/>
        </p:nvPicPr>
        <p:blipFill>
          <a:blip r:embed="rId3"/>
          <a:stretch>
            <a:fillRect/>
          </a:stretch>
        </p:blipFill>
        <p:spPr>
          <a:xfrm>
            <a:off x="1766910" y="3121573"/>
            <a:ext cx="5642377" cy="1403131"/>
          </a:xfrm>
          <a:prstGeom prst="rect">
            <a:avLst/>
          </a:prstGeom>
        </p:spPr>
      </p:pic>
    </p:spTree>
    <p:extLst>
      <p:ext uri="{BB962C8B-B14F-4D97-AF65-F5344CB8AC3E}">
        <p14:creationId xmlns:p14="http://schemas.microsoft.com/office/powerpoint/2010/main" val="34856235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Interface</a:t>
            </a:r>
            <a:endParaRPr lang="zh-CN" altLang="en-US" dirty="0"/>
          </a:p>
        </p:txBody>
      </p:sp>
      <p:sp>
        <p:nvSpPr>
          <p:cNvPr id="3" name="内容占位符 2"/>
          <p:cNvSpPr>
            <a:spLocks noGrp="1"/>
          </p:cNvSpPr>
          <p:nvPr>
            <p:ph idx="1"/>
          </p:nvPr>
        </p:nvSpPr>
        <p:spPr/>
        <p:txBody>
          <a:bodyPr/>
          <a:lstStyle/>
          <a:p>
            <a:r>
              <a:rPr lang="en-US" altLang="zh-CN" dirty="0" err="1"/>
              <a:t>KVStore</a:t>
            </a:r>
            <a:r>
              <a:rPr lang="zh-CN" altLang="en-US" dirty="0"/>
              <a:t>：多设备间的数据</a:t>
            </a:r>
            <a:r>
              <a:rPr lang="zh-CN" altLang="en-US" dirty="0" smtClean="0"/>
              <a:t>交互</a:t>
            </a:r>
            <a:endParaRPr lang="en-US" altLang="zh-CN" dirty="0" smtClean="0"/>
          </a:p>
          <a:p>
            <a:pPr lvl="1"/>
            <a:r>
              <a:rPr lang="en-US" altLang="zh-CN" dirty="0" err="1"/>
              <a:t>MXNet</a:t>
            </a:r>
            <a:r>
              <a:rPr lang="zh-CN" altLang="en-US" dirty="0"/>
              <a:t>提供一个分布式的</a:t>
            </a:r>
            <a:r>
              <a:rPr lang="en-US" altLang="zh-CN" dirty="0"/>
              <a:t>key-value</a:t>
            </a:r>
            <a:r>
              <a:rPr lang="zh-CN" altLang="en-US" dirty="0"/>
              <a:t>存储来进行数据交换。它主要有两个函数，</a:t>
            </a:r>
          </a:p>
          <a:p>
            <a:pPr lvl="2"/>
            <a:r>
              <a:rPr lang="en-US" altLang="zh-CN" dirty="0"/>
              <a:t>push</a:t>
            </a:r>
            <a:r>
              <a:rPr lang="zh-CN" altLang="en-US" dirty="0"/>
              <a:t>： 将</a:t>
            </a:r>
            <a:r>
              <a:rPr lang="en-US" altLang="zh-CN" dirty="0"/>
              <a:t>key-value</a:t>
            </a:r>
            <a:r>
              <a:rPr lang="zh-CN" altLang="en-US" dirty="0"/>
              <a:t>对从一个设备</a:t>
            </a:r>
            <a:r>
              <a:rPr lang="en-US" altLang="zh-CN" dirty="0"/>
              <a:t>push</a:t>
            </a:r>
            <a:r>
              <a:rPr lang="zh-CN" altLang="en-US" dirty="0"/>
              <a:t>进存储</a:t>
            </a:r>
          </a:p>
          <a:p>
            <a:pPr lvl="2"/>
            <a:r>
              <a:rPr lang="en-US" altLang="zh-CN" dirty="0"/>
              <a:t>pull</a:t>
            </a:r>
            <a:r>
              <a:rPr lang="zh-CN" altLang="en-US" dirty="0"/>
              <a:t>：将某个</a:t>
            </a:r>
            <a:r>
              <a:rPr lang="en-US" altLang="zh-CN" dirty="0"/>
              <a:t>key</a:t>
            </a:r>
            <a:r>
              <a:rPr lang="zh-CN" altLang="en-US" dirty="0"/>
              <a:t>上的值从存储中</a:t>
            </a:r>
            <a:r>
              <a:rPr lang="en-US" altLang="zh-CN" dirty="0"/>
              <a:t>pull</a:t>
            </a:r>
            <a:r>
              <a:rPr lang="zh-CN" altLang="en-US" dirty="0"/>
              <a:t>出来此外，</a:t>
            </a:r>
            <a:r>
              <a:rPr lang="en-US" altLang="zh-CN" dirty="0" err="1"/>
              <a:t>KVStore</a:t>
            </a:r>
            <a:r>
              <a:rPr lang="zh-CN" altLang="en-US" dirty="0"/>
              <a:t>还接受自定义的更新函数来控制收到的值如何写入到存储中。最后</a:t>
            </a:r>
            <a:r>
              <a:rPr lang="en-US" altLang="zh-CN" dirty="0" err="1"/>
              <a:t>KVStore</a:t>
            </a:r>
            <a:r>
              <a:rPr lang="zh-CN" altLang="en-US" dirty="0"/>
              <a:t>提供数种包含最终一致性模型和顺序一致性模型在内的数据一致性模型。</a:t>
            </a:r>
          </a:p>
          <a:p>
            <a:pPr lvl="1"/>
            <a:r>
              <a:rPr lang="zh-CN" altLang="en-US" dirty="0"/>
              <a:t>在下面例子中，我们将前面的梯度下降算法改成分布式梯度下降。</a:t>
            </a:r>
          </a:p>
          <a:p>
            <a:endParaRPr lang="zh-CN" altLang="en-US" dirty="0"/>
          </a:p>
        </p:txBody>
      </p:sp>
      <p:pic>
        <p:nvPicPr>
          <p:cNvPr id="5" name="图片 4"/>
          <p:cNvPicPr>
            <a:picLocks noChangeAspect="1"/>
          </p:cNvPicPr>
          <p:nvPr/>
        </p:nvPicPr>
        <p:blipFill>
          <a:blip r:embed="rId3"/>
          <a:stretch>
            <a:fillRect/>
          </a:stretch>
        </p:blipFill>
        <p:spPr>
          <a:xfrm>
            <a:off x="1800856" y="4110201"/>
            <a:ext cx="5912452" cy="2227537"/>
          </a:xfrm>
          <a:prstGeom prst="rect">
            <a:avLst/>
          </a:prstGeom>
        </p:spPr>
      </p:pic>
    </p:spTree>
    <p:extLst>
      <p:ext uri="{BB962C8B-B14F-4D97-AF65-F5344CB8AC3E}">
        <p14:creationId xmlns:p14="http://schemas.microsoft.com/office/powerpoint/2010/main" val="704038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Interface</a:t>
            </a:r>
            <a:endParaRPr lang="zh-CN" altLang="en-US" dirty="0"/>
          </a:p>
        </p:txBody>
      </p:sp>
      <p:sp>
        <p:nvSpPr>
          <p:cNvPr id="3" name="内容占位符 2"/>
          <p:cNvSpPr>
            <a:spLocks noGrp="1"/>
          </p:cNvSpPr>
          <p:nvPr>
            <p:ph idx="1"/>
          </p:nvPr>
        </p:nvSpPr>
        <p:spPr/>
        <p:txBody>
          <a:bodyPr/>
          <a:lstStyle/>
          <a:p>
            <a:r>
              <a:rPr lang="zh-CN" altLang="en-US" b="1" dirty="0"/>
              <a:t>训练模块</a:t>
            </a:r>
          </a:p>
          <a:p>
            <a:pPr lvl="1"/>
            <a:r>
              <a:rPr lang="en-US" altLang="zh-CN" dirty="0" err="1"/>
              <a:t>MXNet</a:t>
            </a:r>
            <a:r>
              <a:rPr lang="zh-CN" altLang="en-US" dirty="0"/>
              <a:t>实现了常用的优化算法来训练模型。用户只需要提供数据数据迭代器和神经网络的</a:t>
            </a:r>
            <a:r>
              <a:rPr lang="en-US" altLang="zh-CN" dirty="0"/>
              <a:t>Symbol</a:t>
            </a:r>
            <a:r>
              <a:rPr lang="zh-CN" altLang="en-US" dirty="0"/>
              <a:t>便可。此外，用户可以提供额外的</a:t>
            </a:r>
            <a:r>
              <a:rPr lang="en-US" altLang="zh-CN" dirty="0" err="1"/>
              <a:t>KVStore</a:t>
            </a:r>
            <a:r>
              <a:rPr lang="zh-CN" altLang="en-US" dirty="0"/>
              <a:t>来进行分布式的训练。例如下面代码使用分布式异步</a:t>
            </a:r>
            <a:r>
              <a:rPr lang="en-US" altLang="zh-CN" dirty="0"/>
              <a:t>SGD</a:t>
            </a:r>
            <a:r>
              <a:rPr lang="zh-CN" altLang="en-US" dirty="0"/>
              <a:t>来训练一个模型，其中每个计算节点使用两快</a:t>
            </a:r>
            <a:r>
              <a:rPr lang="en-US" altLang="zh-CN" dirty="0"/>
              <a:t>GPU</a:t>
            </a:r>
            <a:r>
              <a:rPr lang="zh-CN" altLang="en-US" dirty="0"/>
              <a:t>。</a:t>
            </a:r>
          </a:p>
        </p:txBody>
      </p:sp>
      <p:pic>
        <p:nvPicPr>
          <p:cNvPr id="4" name="图片 3"/>
          <p:cNvPicPr>
            <a:picLocks noChangeAspect="1"/>
          </p:cNvPicPr>
          <p:nvPr/>
        </p:nvPicPr>
        <p:blipFill>
          <a:blip r:embed="rId2"/>
          <a:stretch>
            <a:fillRect/>
          </a:stretch>
        </p:blipFill>
        <p:spPr>
          <a:xfrm>
            <a:off x="1138821" y="3130507"/>
            <a:ext cx="7311495" cy="3046456"/>
          </a:xfrm>
          <a:prstGeom prst="rect">
            <a:avLst/>
          </a:prstGeom>
        </p:spPr>
      </p:pic>
    </p:spTree>
    <p:extLst>
      <p:ext uri="{BB962C8B-B14F-4D97-AF65-F5344CB8AC3E}">
        <p14:creationId xmlns:p14="http://schemas.microsoft.com/office/powerpoint/2010/main" val="2935293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a:xfrm>
            <a:off x="425116" y="1410876"/>
            <a:ext cx="8357936" cy="4813384"/>
          </a:xfrm>
        </p:spPr>
        <p:txBody>
          <a:bodyPr/>
          <a:lstStyle/>
          <a:p>
            <a:r>
              <a:rPr lang="zh-CN" altLang="en-US" b="1" dirty="0"/>
              <a:t>计算图</a:t>
            </a:r>
          </a:p>
          <a:p>
            <a:pPr lvl="1"/>
            <a:r>
              <a:rPr lang="zh-CN" altLang="en-US" dirty="0"/>
              <a:t>一个已经赋值的符号表达式可以表示成一个计算图。下图是之前定义的多层感知机的部分计算图，包含</a:t>
            </a:r>
            <a:r>
              <a:rPr lang="en-US" altLang="zh-CN" dirty="0"/>
              <a:t>forward</a:t>
            </a:r>
            <a:r>
              <a:rPr lang="zh-CN" altLang="en-US" dirty="0"/>
              <a:t>和</a:t>
            </a:r>
            <a:r>
              <a:rPr lang="en-US" altLang="zh-CN" dirty="0"/>
              <a:t>backward</a:t>
            </a:r>
            <a:r>
              <a:rPr lang="zh-CN" altLang="en-US" dirty="0" smtClean="0"/>
              <a:t>。</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r>
              <a:rPr lang="zh-CN" altLang="en-US" dirty="0"/>
              <a:t>其中圆表示变量，方框表示操作子，箭头表示数据依赖关系。在执行之前，</a:t>
            </a:r>
            <a:r>
              <a:rPr lang="en-US" altLang="zh-CN" dirty="0" err="1"/>
              <a:t>MXNet</a:t>
            </a:r>
            <a:r>
              <a:rPr lang="zh-CN" altLang="en-US" dirty="0"/>
              <a:t>会对计算图进行优化，以及为所有变量提前申请空间。</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6542" y="2600914"/>
            <a:ext cx="3568853" cy="2239100"/>
          </a:xfrm>
          <a:prstGeom prst="rect">
            <a:avLst/>
          </a:prstGeom>
        </p:spPr>
      </p:pic>
    </p:spTree>
    <p:extLst>
      <p:ext uri="{BB962C8B-B14F-4D97-AF65-F5344CB8AC3E}">
        <p14:creationId xmlns:p14="http://schemas.microsoft.com/office/powerpoint/2010/main" val="24759457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p:txBody>
          <a:bodyPr/>
          <a:lstStyle/>
          <a:p>
            <a:r>
              <a:rPr lang="zh-CN" altLang="en-US" b="1" dirty="0"/>
              <a:t>计算图</a:t>
            </a:r>
            <a:r>
              <a:rPr lang="zh-CN" altLang="en-US" b="1" dirty="0" smtClean="0"/>
              <a:t>优化</a:t>
            </a:r>
            <a:endParaRPr lang="en-US" altLang="zh-CN" dirty="0" smtClean="0"/>
          </a:p>
          <a:p>
            <a:pPr lvl="1"/>
            <a:r>
              <a:rPr lang="zh-CN" altLang="en-US" dirty="0" smtClean="0"/>
              <a:t>计算</a:t>
            </a:r>
            <a:r>
              <a:rPr lang="zh-CN" altLang="en-US" dirty="0"/>
              <a:t>图优化已经在数据库等领域被研究多年，我们目前只探索了数个简单的方法。</a:t>
            </a:r>
          </a:p>
          <a:p>
            <a:pPr lvl="1"/>
            <a:r>
              <a:rPr lang="zh-CN" altLang="en-US" dirty="0"/>
              <a:t>注意到我们提前申明了哪些输出变量是需要的，这样我们只需要计算这些输出需要的操作。例如，在预测时我们不需要计算梯度，所以整个</a:t>
            </a:r>
            <a:r>
              <a:rPr lang="en-US" altLang="zh-CN" dirty="0" err="1"/>
              <a:t>backforward</a:t>
            </a:r>
            <a:r>
              <a:rPr lang="zh-CN" altLang="en-US" dirty="0"/>
              <a:t>图都可以忽略。而在特征抽取中，我们可能只需要某些中间层的输出，从而可以忽略掉后面的计算。</a:t>
            </a:r>
          </a:p>
          <a:p>
            <a:pPr lvl="1"/>
            <a:r>
              <a:rPr lang="zh-CN" altLang="en-US" dirty="0"/>
              <a:t>我们可以合并某些操作。例如 </a:t>
            </a:r>
            <a:r>
              <a:rPr lang="en-US" altLang="zh-CN" dirty="0"/>
              <a:t>_a_b+1*</a:t>
            </a:r>
            <a:r>
              <a:rPr lang="zh-CN" altLang="en-US" dirty="0"/>
              <a:t>只需要一个</a:t>
            </a:r>
            <a:r>
              <a:rPr lang="en-US" altLang="zh-CN" dirty="0" err="1"/>
              <a:t>blas</a:t>
            </a:r>
            <a:r>
              <a:rPr lang="zh-CN" altLang="en-US" dirty="0"/>
              <a:t>或者</a:t>
            </a:r>
            <a:r>
              <a:rPr lang="en-US" altLang="zh-CN" dirty="0" err="1"/>
              <a:t>cuda</a:t>
            </a:r>
            <a:r>
              <a:rPr lang="zh-CN" altLang="en-US" dirty="0"/>
              <a:t>函数即可，而不需要将其表示成两个操作。</a:t>
            </a:r>
          </a:p>
          <a:p>
            <a:pPr lvl="1"/>
            <a:r>
              <a:rPr lang="zh-CN" altLang="en-US" dirty="0"/>
              <a:t>我们实现了一些“大”操作，例如一个卷积层就只需要一个操作子。这样我们可以大大减小计算图的大小，并且方便手动的对这个操作进行优化。</a:t>
            </a:r>
          </a:p>
          <a:p>
            <a:endParaRPr lang="zh-CN" altLang="en-US" dirty="0"/>
          </a:p>
        </p:txBody>
      </p:sp>
    </p:spTree>
    <p:extLst>
      <p:ext uri="{BB962C8B-B14F-4D97-AF65-F5344CB8AC3E}">
        <p14:creationId xmlns:p14="http://schemas.microsoft.com/office/powerpoint/2010/main" val="13207074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Linear Algebra Library</a:t>
            </a:r>
            <a:endParaRPr lang="zh-CN" altLang="en-US" dirty="0"/>
          </a:p>
        </p:txBody>
      </p:sp>
      <p:pic>
        <p:nvPicPr>
          <p:cNvPr id="4" name="图片 3"/>
          <p:cNvPicPr>
            <a:picLocks noChangeAspect="1"/>
          </p:cNvPicPr>
          <p:nvPr/>
        </p:nvPicPr>
        <p:blipFill>
          <a:blip r:embed="rId2"/>
          <a:stretch>
            <a:fillRect/>
          </a:stretch>
        </p:blipFill>
        <p:spPr>
          <a:xfrm>
            <a:off x="1267326" y="1907133"/>
            <a:ext cx="6477000" cy="3562350"/>
          </a:xfrm>
          <a:prstGeom prst="rect">
            <a:avLst/>
          </a:prstGeom>
        </p:spPr>
      </p:pic>
    </p:spTree>
    <p:extLst>
      <p:ext uri="{BB962C8B-B14F-4D97-AF65-F5344CB8AC3E}">
        <p14:creationId xmlns:p14="http://schemas.microsoft.com/office/powerpoint/2010/main" val="1667113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a:xfrm>
            <a:off x="535475" y="1142862"/>
            <a:ext cx="8357936" cy="4813384"/>
          </a:xfrm>
        </p:spPr>
        <p:txBody>
          <a:bodyPr/>
          <a:lstStyle/>
          <a:p>
            <a:r>
              <a:rPr lang="zh-CN" altLang="en-US" b="1" dirty="0"/>
              <a:t>内存申请</a:t>
            </a:r>
          </a:p>
          <a:p>
            <a:pPr lvl="1"/>
            <a:r>
              <a:rPr lang="zh-CN" altLang="en-US" dirty="0"/>
              <a:t>内存通常是一个重要的瓶颈，尤其是对</a:t>
            </a:r>
            <a:r>
              <a:rPr lang="en-US" altLang="zh-CN" dirty="0"/>
              <a:t>GPU</a:t>
            </a:r>
            <a:r>
              <a:rPr lang="zh-CN" altLang="en-US" dirty="0"/>
              <a:t>和智能设备而言。而神经网络计算时通常需要大量的临时空间，例如每个层的输入和输出变量。对每个变量都申请一段独立的空间会带来高额的内存开销。幸运的是，我们可以从计算图推断出所有变量的生存期，就是这个变量从创建到最后被使用的时间段，从而可以对两个不交叉的变量重复使用同一内存空间。这个问题在诸多领域，例如编译器的寄存器分配上，有过研究。然而最优的分配算法需要 </a:t>
            </a:r>
            <a:r>
              <a:rPr lang="en-US" altLang="zh-CN" i="1" dirty="0"/>
              <a:t>O(n</a:t>
            </a:r>
            <a:r>
              <a:rPr lang="en-US" altLang="zh-CN" i="1" baseline="30000" dirty="0"/>
              <a:t>2</a:t>
            </a:r>
            <a:r>
              <a:rPr lang="en-US" altLang="zh-CN" i="1" dirty="0"/>
              <a:t>)</a:t>
            </a:r>
            <a:r>
              <a:rPr lang="zh-CN" altLang="en-US" dirty="0"/>
              <a:t> 时间复杂度，这里</a:t>
            </a:r>
            <a:r>
              <a:rPr lang="en-US" altLang="zh-CN" dirty="0"/>
              <a:t>n</a:t>
            </a:r>
            <a:r>
              <a:rPr lang="zh-CN" altLang="en-US" dirty="0"/>
              <a:t>是图中变量的个数</a:t>
            </a:r>
            <a:r>
              <a:rPr lang="zh-CN" altLang="en-US" dirty="0" smtClean="0"/>
              <a:t>。</a:t>
            </a:r>
            <a:endParaRPr lang="zh-CN" altLang="en-US" dirty="0"/>
          </a:p>
        </p:txBody>
      </p:sp>
    </p:spTree>
    <p:extLst>
      <p:ext uri="{BB962C8B-B14F-4D97-AF65-F5344CB8AC3E}">
        <p14:creationId xmlns:p14="http://schemas.microsoft.com/office/powerpoint/2010/main" val="37768011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a:xfrm>
            <a:off x="535475" y="1142862"/>
            <a:ext cx="8357936" cy="4813384"/>
          </a:xfrm>
        </p:spPr>
        <p:txBody>
          <a:bodyPr/>
          <a:lstStyle/>
          <a:p>
            <a:r>
              <a:rPr lang="zh-CN" altLang="en-US" b="1" dirty="0"/>
              <a:t>内存申请</a:t>
            </a:r>
          </a:p>
          <a:p>
            <a:pPr lvl="1"/>
            <a:r>
              <a:rPr lang="en-US" altLang="zh-CN" dirty="0" err="1"/>
              <a:t>MXNet</a:t>
            </a:r>
            <a:r>
              <a:rPr lang="zh-CN" altLang="en-US" dirty="0"/>
              <a:t>提供了两个启发式的策略，每个策略都是线性的复杂度。</a:t>
            </a:r>
          </a:p>
          <a:p>
            <a:pPr lvl="2"/>
            <a:r>
              <a:rPr lang="en-US" altLang="zh-CN" dirty="0" err="1"/>
              <a:t>inplace</a:t>
            </a:r>
            <a:r>
              <a:rPr lang="zh-CN" altLang="en-US" dirty="0"/>
              <a:t>。在这个策略里，我们模拟图的遍历过程，并为每个变量维护一个还有多少其他变量需要它的计数。当我们发现某个变量的计数变成</a:t>
            </a:r>
            <a:r>
              <a:rPr lang="en-US" altLang="zh-CN" dirty="0"/>
              <a:t>0</a:t>
            </a:r>
            <a:r>
              <a:rPr lang="zh-CN" altLang="en-US" dirty="0"/>
              <a:t>时，我们便回收其内存空间。</a:t>
            </a:r>
          </a:p>
          <a:p>
            <a:pPr lvl="2"/>
            <a:r>
              <a:rPr lang="en-US" altLang="zh-CN" dirty="0"/>
              <a:t>co-share</a:t>
            </a:r>
            <a:r>
              <a:rPr lang="zh-CN" altLang="en-US" dirty="0"/>
              <a:t>。我们允许两个变量使用同一段内存空间。这么做当然会使得这两个变量不能同时在写这段空间。所以我们只考虑对不能并行的变量进行</a:t>
            </a:r>
            <a:r>
              <a:rPr lang="en-US" altLang="zh-CN" dirty="0"/>
              <a:t>co-share</a:t>
            </a:r>
            <a:r>
              <a:rPr lang="zh-CN" altLang="en-US" dirty="0"/>
              <a:t>。每一次我们考虑图中的一条路（</a:t>
            </a:r>
            <a:r>
              <a:rPr lang="en-US" altLang="zh-CN" dirty="0"/>
              <a:t>path</a:t>
            </a:r>
            <a:r>
              <a:rPr lang="zh-CN" altLang="en-US" dirty="0"/>
              <a:t>），路上所有变量都有依赖关系所以不能被并行，然后我们对其进行内存分配并将它们从图中删掉。</a:t>
            </a:r>
          </a:p>
        </p:txBody>
      </p:sp>
    </p:spTree>
    <p:extLst>
      <p:ext uri="{BB962C8B-B14F-4D97-AF65-F5344CB8AC3E}">
        <p14:creationId xmlns:p14="http://schemas.microsoft.com/office/powerpoint/2010/main" val="11546002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a:xfrm>
            <a:off x="535475" y="1142862"/>
            <a:ext cx="8357936" cy="4813384"/>
          </a:xfrm>
        </p:spPr>
        <p:txBody>
          <a:bodyPr/>
          <a:lstStyle/>
          <a:p>
            <a:r>
              <a:rPr lang="zh-CN" altLang="en-US" b="1" dirty="0"/>
              <a:t>引擎</a:t>
            </a:r>
          </a:p>
          <a:p>
            <a:pPr lvl="1"/>
            <a:r>
              <a:rPr lang="zh-CN" altLang="en-US" dirty="0"/>
              <a:t>在</a:t>
            </a:r>
            <a:r>
              <a:rPr lang="en-US" altLang="zh-CN" dirty="0" err="1"/>
              <a:t>MXNet</a:t>
            </a:r>
            <a:r>
              <a:rPr lang="zh-CN" altLang="en-US" dirty="0"/>
              <a:t>中，所有的任务，包括张量计算，</a:t>
            </a:r>
            <a:r>
              <a:rPr lang="en-US" altLang="zh-CN" dirty="0"/>
              <a:t>symbol</a:t>
            </a:r>
            <a:r>
              <a:rPr lang="zh-CN" altLang="en-US" dirty="0"/>
              <a:t>执行，数据通讯，都会交由引擎来执行。首先，所有的资源单元，例如</a:t>
            </a:r>
            <a:r>
              <a:rPr lang="en-US" altLang="zh-CN" dirty="0" err="1" smtClean="0"/>
              <a:t>NDArray</a:t>
            </a:r>
            <a:r>
              <a:rPr lang="zh-CN" altLang="en-US" dirty="0" smtClean="0"/>
              <a:t>和</a:t>
            </a:r>
            <a:r>
              <a:rPr lang="zh-CN" altLang="en-US" dirty="0"/>
              <a:t>临时空间，都会在引擎处注册一个唯一的标签。然后每个提交给引擎的任务都会标明它所需要的资源标签。引擎则会跟踪每个资源，如果某个任务所需要的资源到到位了，例如产生这个资源的上一个任务已经完成了，那么引擎会则调度和执行这个任务。</a:t>
            </a:r>
          </a:p>
          <a:p>
            <a:pPr lvl="1"/>
            <a:r>
              <a:rPr lang="zh-CN" altLang="en-US" dirty="0"/>
              <a:t>通常一个</a:t>
            </a:r>
            <a:r>
              <a:rPr lang="en-US" altLang="zh-CN" dirty="0" err="1"/>
              <a:t>MXNet</a:t>
            </a:r>
            <a:r>
              <a:rPr lang="zh-CN" altLang="en-US" dirty="0"/>
              <a:t>运行实例会使用多个硬件资源，包括</a:t>
            </a:r>
            <a:r>
              <a:rPr lang="en-US" altLang="zh-CN" dirty="0"/>
              <a:t>CPU</a:t>
            </a:r>
            <a:r>
              <a:rPr lang="zh-CN" altLang="en-US" dirty="0"/>
              <a:t>，</a:t>
            </a:r>
            <a:r>
              <a:rPr lang="en-US" altLang="zh-CN" dirty="0"/>
              <a:t>GPU</a:t>
            </a:r>
            <a:r>
              <a:rPr lang="zh-CN" altLang="en-US" dirty="0"/>
              <a:t>，</a:t>
            </a:r>
            <a:r>
              <a:rPr lang="en-US" altLang="zh-CN" dirty="0" err="1"/>
              <a:t>PCIe</a:t>
            </a:r>
            <a:r>
              <a:rPr lang="zh-CN" altLang="en-US" dirty="0"/>
              <a:t>通道，网络，和磁盘，所以引擎会使用多线程来调度，既任何两个没有资源依赖冲突的任务都可能会被并行执行，以求最大化资源利用。</a:t>
            </a:r>
          </a:p>
          <a:p>
            <a:pPr lvl="1"/>
            <a:r>
              <a:rPr lang="zh-CN" altLang="en-US" dirty="0"/>
              <a:t>与通常的数据流引擎不同的是，</a:t>
            </a:r>
            <a:r>
              <a:rPr lang="en-US" altLang="zh-CN" dirty="0" err="1"/>
              <a:t>MXNet</a:t>
            </a:r>
            <a:r>
              <a:rPr lang="zh-CN" altLang="en-US" dirty="0"/>
              <a:t>的引擎允许一个任务修改现有的资源。为了保证调度正确性，提交任务时需要分开标明哪些资源是只读，哪些资源会被</a:t>
            </a:r>
            <a:r>
              <a:rPr lang="zh-CN" altLang="en-US" dirty="0" smtClean="0"/>
              <a:t>修改再次</a:t>
            </a:r>
            <a:r>
              <a:rPr lang="zh-CN" altLang="en-US" dirty="0"/>
              <a:t>，假如我们要用同一个种子生成两个随机数，那么我们可以标注这两个操作会同时修改种子来使得引擎不会并行执行，从而使得代码的结果可以很好的被重复。</a:t>
            </a:r>
          </a:p>
        </p:txBody>
      </p:sp>
    </p:spTree>
    <p:extLst>
      <p:ext uri="{BB962C8B-B14F-4D97-AF65-F5344CB8AC3E}">
        <p14:creationId xmlns:p14="http://schemas.microsoft.com/office/powerpoint/2010/main" val="34972561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0178" y="4481692"/>
            <a:ext cx="3321749" cy="2376308"/>
          </a:xfrm>
          <a:prstGeom prst="rect">
            <a:avLst/>
          </a:prstGeom>
        </p:spPr>
      </p:pic>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内容占位符 2"/>
          <p:cNvSpPr>
            <a:spLocks noGrp="1"/>
          </p:cNvSpPr>
          <p:nvPr>
            <p:ph idx="1"/>
          </p:nvPr>
        </p:nvSpPr>
        <p:spPr/>
        <p:txBody>
          <a:bodyPr/>
          <a:lstStyle/>
          <a:p>
            <a:r>
              <a:rPr lang="zh-CN" altLang="en-US" b="1" dirty="0"/>
              <a:t>数据通讯</a:t>
            </a:r>
          </a:p>
          <a:p>
            <a:pPr lvl="1"/>
            <a:r>
              <a:rPr lang="en-US" altLang="zh-CN" dirty="0" err="1"/>
              <a:t>KVStore</a:t>
            </a:r>
            <a:r>
              <a:rPr lang="zh-CN" altLang="en-US" dirty="0"/>
              <a:t>的实现是基于参数服务器。但它跟前面的工作有两个显著的区别。</a:t>
            </a:r>
          </a:p>
          <a:p>
            <a:pPr lvl="1"/>
            <a:r>
              <a:rPr lang="zh-CN" altLang="en-US" dirty="0" smtClean="0"/>
              <a:t>通过</a:t>
            </a:r>
            <a:r>
              <a:rPr lang="zh-CN" altLang="en-US" dirty="0"/>
              <a:t>引擎来管理数据一致性，这使得参数服务器的实现变得相当简单，同时使得</a:t>
            </a:r>
            <a:r>
              <a:rPr lang="en-US" altLang="zh-CN" dirty="0" err="1"/>
              <a:t>KVStore</a:t>
            </a:r>
            <a:r>
              <a:rPr lang="zh-CN" altLang="en-US" dirty="0"/>
              <a:t>的运算可以无缝的与其他结合在一起。</a:t>
            </a:r>
          </a:p>
          <a:p>
            <a:pPr lvl="1"/>
            <a:r>
              <a:rPr lang="zh-CN" altLang="en-US" dirty="0" smtClean="0"/>
              <a:t>使用</a:t>
            </a:r>
            <a:r>
              <a:rPr lang="zh-CN" altLang="en-US" dirty="0"/>
              <a:t>一个两层的通讯结构，原理如下图所示。第一层的服务器管理单机内部的多个设备之间的通讯。第二层服务器则管理机器之间通过网络的通讯。第一层的服务器在与第二层通讯前可能合并设备之间的数据来降低网络带宽消费。同时考虑到机器内和外通讯带宽和延时的不同性，我们可以对其使用不同的一致性模型。例如第一层我们用强的一致性模型，而第二层我们则使用弱的一致性模型来减少同步开销。</a:t>
            </a:r>
          </a:p>
        </p:txBody>
      </p:sp>
    </p:spTree>
    <p:extLst>
      <p:ext uri="{BB962C8B-B14F-4D97-AF65-F5344CB8AC3E}">
        <p14:creationId xmlns:p14="http://schemas.microsoft.com/office/powerpoint/2010/main" val="36255834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Coding</a:t>
            </a:r>
            <a:endParaRPr lang="zh-CN" altLang="en-US" dirty="0"/>
          </a:p>
        </p:txBody>
      </p:sp>
      <p:sp>
        <p:nvSpPr>
          <p:cNvPr id="3" name="内容占位符 2"/>
          <p:cNvSpPr>
            <a:spLocks noGrp="1"/>
          </p:cNvSpPr>
          <p:nvPr>
            <p:ph idx="1"/>
          </p:nvPr>
        </p:nvSpPr>
        <p:spPr/>
        <p:txBody>
          <a:bodyPr/>
          <a:lstStyle/>
          <a:p>
            <a:r>
              <a:rPr lang="en-US" altLang="zh-CN" dirty="0" smtClean="0"/>
              <a:t>Example1:</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952" y="1221788"/>
            <a:ext cx="2963917" cy="197594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993" y="1221788"/>
            <a:ext cx="3202059" cy="2001287"/>
          </a:xfrm>
          <a:prstGeom prst="rect">
            <a:avLst/>
          </a:prstGeom>
        </p:spPr>
      </p:pic>
      <p:pic>
        <p:nvPicPr>
          <p:cNvPr id="6" name="图片 5"/>
          <p:cNvPicPr>
            <a:picLocks noChangeAspect="1"/>
          </p:cNvPicPr>
          <p:nvPr/>
        </p:nvPicPr>
        <p:blipFill>
          <a:blip r:embed="rId4"/>
          <a:stretch>
            <a:fillRect/>
          </a:stretch>
        </p:blipFill>
        <p:spPr>
          <a:xfrm>
            <a:off x="2490952" y="3364866"/>
            <a:ext cx="6292100" cy="3226676"/>
          </a:xfrm>
          <a:prstGeom prst="rect">
            <a:avLst/>
          </a:prstGeom>
        </p:spPr>
      </p:pic>
    </p:spTree>
    <p:extLst>
      <p:ext uri="{BB962C8B-B14F-4D97-AF65-F5344CB8AC3E}">
        <p14:creationId xmlns:p14="http://schemas.microsoft.com/office/powerpoint/2010/main" val="1726294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Coding</a:t>
            </a:r>
            <a:endParaRPr lang="zh-CN" altLang="en-US" dirty="0"/>
          </a:p>
        </p:txBody>
      </p:sp>
      <p:sp>
        <p:nvSpPr>
          <p:cNvPr id="3" name="内容占位符 2"/>
          <p:cNvSpPr>
            <a:spLocks noGrp="1"/>
          </p:cNvSpPr>
          <p:nvPr>
            <p:ph idx="1"/>
          </p:nvPr>
        </p:nvSpPr>
        <p:spPr/>
        <p:txBody>
          <a:bodyPr/>
          <a:lstStyle/>
          <a:p>
            <a:r>
              <a:rPr lang="en-US" altLang="zh-CN" dirty="0" err="1" smtClean="0"/>
              <a:t>MXNet</a:t>
            </a:r>
            <a:r>
              <a:rPr lang="en-US" altLang="zh-CN" dirty="0" smtClean="0"/>
              <a:t> </a:t>
            </a:r>
            <a:r>
              <a:rPr lang="en-US" altLang="zh-CN" dirty="0"/>
              <a:t>provides pre-defined NN layers; weights </a:t>
            </a:r>
            <a:r>
              <a:rPr lang="en-US" altLang="zh-CN" dirty="0" smtClean="0"/>
              <a:t>are generated automatically:</a:t>
            </a:r>
            <a:endParaRPr lang="zh-CN" altLang="en-US" dirty="0"/>
          </a:p>
        </p:txBody>
      </p:sp>
      <p:pic>
        <p:nvPicPr>
          <p:cNvPr id="4" name="图片 3"/>
          <p:cNvPicPr>
            <a:picLocks noChangeAspect="1"/>
          </p:cNvPicPr>
          <p:nvPr/>
        </p:nvPicPr>
        <p:blipFill>
          <a:blip r:embed="rId2"/>
          <a:stretch>
            <a:fillRect/>
          </a:stretch>
        </p:blipFill>
        <p:spPr>
          <a:xfrm>
            <a:off x="243621" y="2506718"/>
            <a:ext cx="8720926" cy="1108184"/>
          </a:xfrm>
          <a:prstGeom prst="rect">
            <a:avLst/>
          </a:prstGeom>
        </p:spPr>
      </p:pic>
    </p:spTree>
    <p:extLst>
      <p:ext uri="{BB962C8B-B14F-4D97-AF65-F5344CB8AC3E}">
        <p14:creationId xmlns:p14="http://schemas.microsoft.com/office/powerpoint/2010/main" val="24093005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Other Frameworks</a:t>
            </a:r>
            <a:endParaRPr lang="zh-CN" altLang="en-US" dirty="0"/>
          </a:p>
        </p:txBody>
      </p:sp>
      <p:sp>
        <p:nvSpPr>
          <p:cNvPr id="3" name="内容占位符 2"/>
          <p:cNvSpPr>
            <a:spLocks noGrp="1"/>
          </p:cNvSpPr>
          <p:nvPr>
            <p:ph idx="1"/>
          </p:nvPr>
        </p:nvSpPr>
        <p:spPr/>
        <p:txBody>
          <a:bodyPr/>
          <a:lstStyle/>
          <a:p>
            <a:r>
              <a:rPr lang="en-US" altLang="zh-CN" dirty="0" smtClean="0"/>
              <a:t>Adam</a:t>
            </a:r>
            <a:r>
              <a:rPr lang="zh-CN" altLang="en-US" dirty="0" smtClean="0"/>
              <a:t>：</a:t>
            </a:r>
            <a:r>
              <a:rPr lang="en-US" altLang="zh-CN" b="1" dirty="0"/>
              <a:t>  Building an Efficient and Scalable Deep Learning Training </a:t>
            </a:r>
            <a:r>
              <a:rPr lang="en-US" altLang="zh-CN" b="1" dirty="0" smtClean="0"/>
              <a:t>System</a:t>
            </a:r>
            <a:r>
              <a:rPr lang="zh-CN" altLang="en-US" b="1" dirty="0" smtClean="0"/>
              <a:t>（</a:t>
            </a:r>
            <a:r>
              <a:rPr lang="en-US" altLang="zh-CN" b="1" dirty="0"/>
              <a:t> https://www.usenix.org/conference/osdi14/technical-sessions/presentation/chilimbi </a:t>
            </a:r>
            <a:r>
              <a:rPr lang="zh-CN" altLang="en-US" b="1" dirty="0" smtClean="0"/>
              <a:t>）</a:t>
            </a:r>
            <a:endParaRPr lang="en-US" altLang="zh-CN" b="1" dirty="0"/>
          </a:p>
          <a:p>
            <a:endParaRPr lang="zh-CN" altLang="en-US" dirty="0"/>
          </a:p>
        </p:txBody>
      </p:sp>
    </p:spTree>
    <p:extLst>
      <p:ext uri="{BB962C8B-B14F-4D97-AF65-F5344CB8AC3E}">
        <p14:creationId xmlns:p14="http://schemas.microsoft.com/office/powerpoint/2010/main" val="4296538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a:t>
            </a:r>
            <a:endParaRPr lang="zh-CN" altLang="en-US" dirty="0"/>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github.com/dmlc/mxnet/issues/797</a:t>
            </a:r>
            <a:endParaRPr lang="en-US" altLang="zh-CN" dirty="0" smtClean="0"/>
          </a:p>
          <a:p>
            <a:r>
              <a:rPr lang="en-US" altLang="zh-CN" dirty="0" err="1"/>
              <a:t>Abadi</a:t>
            </a:r>
            <a:r>
              <a:rPr lang="en-US" altLang="zh-CN" dirty="0"/>
              <a:t>, Martín, et al. "</a:t>
            </a:r>
            <a:r>
              <a:rPr lang="en-US" altLang="zh-CN" dirty="0" err="1"/>
              <a:t>Tensorflow</a:t>
            </a:r>
            <a:r>
              <a:rPr lang="en-US" altLang="zh-CN" dirty="0"/>
              <a:t>: Large-scale machine learning on heterogeneous distributed systems." </a:t>
            </a:r>
            <a:r>
              <a:rPr lang="en-US" altLang="zh-CN" i="1" dirty="0" err="1"/>
              <a:t>arXiv</a:t>
            </a:r>
            <a:r>
              <a:rPr lang="en-US" altLang="zh-CN" i="1" dirty="0"/>
              <a:t> preprint arXiv:1603.04467</a:t>
            </a:r>
            <a:r>
              <a:rPr lang="en-US" altLang="zh-CN" dirty="0"/>
              <a:t> (2016).</a:t>
            </a:r>
            <a:endParaRPr lang="en-US" altLang="zh-CN" dirty="0" smtClean="0"/>
          </a:p>
          <a:p>
            <a:r>
              <a:rPr lang="en-US" altLang="zh-CN" dirty="0" err="1"/>
              <a:t>Smola</a:t>
            </a:r>
            <a:r>
              <a:rPr lang="en-US" altLang="zh-CN" dirty="0"/>
              <a:t>, Alexander, and </a:t>
            </a:r>
            <a:r>
              <a:rPr lang="en-US" altLang="zh-CN" dirty="0" err="1"/>
              <a:t>Shravan</a:t>
            </a:r>
            <a:r>
              <a:rPr lang="en-US" altLang="zh-CN" dirty="0"/>
              <a:t> </a:t>
            </a:r>
            <a:r>
              <a:rPr lang="en-US" altLang="zh-CN" dirty="0" err="1"/>
              <a:t>Narayanamurthy</a:t>
            </a:r>
            <a:r>
              <a:rPr lang="en-US" altLang="zh-CN" dirty="0"/>
              <a:t>. "An architecture for parallel topic models." </a:t>
            </a:r>
            <a:r>
              <a:rPr lang="en-US" altLang="zh-CN" i="1" dirty="0"/>
              <a:t>Proceedings of the VLDB Endowment</a:t>
            </a:r>
            <a:r>
              <a:rPr lang="en-US" altLang="zh-CN" dirty="0"/>
              <a:t> 3.1-2 (2010): 703-710</a:t>
            </a:r>
            <a:r>
              <a:rPr lang="en-US" altLang="zh-CN" dirty="0" smtClean="0"/>
              <a:t>.</a:t>
            </a:r>
          </a:p>
          <a:p>
            <a:r>
              <a:rPr lang="en-US" altLang="zh-CN" dirty="0"/>
              <a:t>Li, Mu, et al. "Parameter server for distributed machine learning." </a:t>
            </a:r>
            <a:r>
              <a:rPr lang="en-US" altLang="zh-CN" i="1" dirty="0"/>
              <a:t>Big Learning NIPS Workshop</a:t>
            </a:r>
            <a:r>
              <a:rPr lang="en-US" altLang="zh-CN" dirty="0"/>
              <a:t>. Vol. 6. 2013.</a:t>
            </a:r>
            <a:endParaRPr lang="zh-CN" altLang="en-US" dirty="0"/>
          </a:p>
        </p:txBody>
      </p:sp>
    </p:spTree>
    <p:extLst>
      <p:ext uri="{BB962C8B-B14F-4D97-AF65-F5344CB8AC3E}">
        <p14:creationId xmlns:p14="http://schemas.microsoft.com/office/powerpoint/2010/main" val="40780686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a:t>First Generation Computers (1940s – 1950s)</a:t>
            </a:r>
            <a:endParaRPr lang="zh-CN" altLang="en-US" sz="2800" dirty="0"/>
          </a:p>
        </p:txBody>
      </p:sp>
      <p:sp>
        <p:nvSpPr>
          <p:cNvPr id="3" name="内容占位符 2"/>
          <p:cNvSpPr>
            <a:spLocks noGrp="1"/>
          </p:cNvSpPr>
          <p:nvPr>
            <p:ph idx="1"/>
          </p:nvPr>
        </p:nvSpPr>
        <p:spPr>
          <a:xfrm>
            <a:off x="425116" y="1363579"/>
            <a:ext cx="4984372" cy="4661206"/>
          </a:xfrm>
        </p:spPr>
        <p:txBody>
          <a:bodyPr>
            <a:normAutofit fontScale="85000" lnSpcReduction="10000"/>
          </a:bodyPr>
          <a:lstStyle/>
          <a:p>
            <a:r>
              <a:rPr lang="en-US" altLang="zh-CN" dirty="0"/>
              <a:t>First electronic computers used </a:t>
            </a:r>
            <a:r>
              <a:rPr lang="en-US" altLang="zh-CN" b="1" dirty="0">
                <a:solidFill>
                  <a:srgbClr val="C00000"/>
                </a:solidFill>
              </a:rPr>
              <a:t>vacuum tubes</a:t>
            </a:r>
            <a:r>
              <a:rPr lang="en-US" altLang="zh-CN" dirty="0"/>
              <a:t>, and they were huge and complex. The first general purpose electronic computer was the ENIAC (Electronic Numerical Integrator And Computer). It was digital, although it didn’t operate with binary code, and was reprogrammable to solve a complete range of computing problems. It was programmed using </a:t>
            </a:r>
            <a:r>
              <a:rPr lang="en-US" altLang="zh-CN" dirty="0" err="1"/>
              <a:t>plugboards</a:t>
            </a:r>
            <a:r>
              <a:rPr lang="en-US" altLang="zh-CN" dirty="0"/>
              <a:t> and switches, supporting input from an IBM card reader, and output to an IBM card punch. It took up 167 square meters, weighed 27 tons, and consuming 150 kilowatts of power. It used thousands of vacuum tubes, crystal diodes, relays, resistors, and capacitors</a:t>
            </a:r>
            <a:r>
              <a:rPr lang="en-US" altLang="zh-CN" dirty="0" smtClean="0"/>
              <a:t>.</a:t>
            </a:r>
            <a:endParaRPr lang="en-US" altLang="zh-CN" dirty="0"/>
          </a:p>
        </p:txBody>
      </p:sp>
      <p:pic>
        <p:nvPicPr>
          <p:cNvPr id="4" name="图片 3"/>
          <p:cNvPicPr>
            <a:picLocks noChangeAspect="1"/>
          </p:cNvPicPr>
          <p:nvPr/>
        </p:nvPicPr>
        <p:blipFill>
          <a:blip r:embed="rId2"/>
          <a:stretch>
            <a:fillRect/>
          </a:stretch>
        </p:blipFill>
        <p:spPr>
          <a:xfrm>
            <a:off x="5553162" y="1304790"/>
            <a:ext cx="3229889" cy="2465482"/>
          </a:xfrm>
          <a:prstGeom prst="rect">
            <a:avLst/>
          </a:prstGeom>
        </p:spPr>
      </p:pic>
      <p:pic>
        <p:nvPicPr>
          <p:cNvPr id="6" name="图片 5"/>
          <p:cNvPicPr>
            <a:picLocks noChangeAspect="1"/>
          </p:cNvPicPr>
          <p:nvPr/>
        </p:nvPicPr>
        <p:blipFill>
          <a:blip r:embed="rId3"/>
          <a:stretch>
            <a:fillRect/>
          </a:stretch>
        </p:blipFill>
        <p:spPr>
          <a:xfrm>
            <a:off x="5288243" y="4025070"/>
            <a:ext cx="1143164" cy="1897166"/>
          </a:xfrm>
          <a:prstGeom prst="rect">
            <a:avLst/>
          </a:prstGeom>
        </p:spPr>
      </p:pic>
      <p:pic>
        <p:nvPicPr>
          <p:cNvPr id="8" name="图片 7"/>
          <p:cNvPicPr>
            <a:picLocks noChangeAspect="1"/>
          </p:cNvPicPr>
          <p:nvPr/>
        </p:nvPicPr>
        <p:blipFill>
          <a:blip r:embed="rId4"/>
          <a:stretch>
            <a:fillRect/>
          </a:stretch>
        </p:blipFill>
        <p:spPr>
          <a:xfrm>
            <a:off x="6690170" y="4413903"/>
            <a:ext cx="2310284" cy="1610882"/>
          </a:xfrm>
          <a:prstGeom prst="rect">
            <a:avLst/>
          </a:prstGeom>
        </p:spPr>
      </p:pic>
      <p:sp>
        <p:nvSpPr>
          <p:cNvPr id="9" name="文本框 8"/>
          <p:cNvSpPr txBox="1"/>
          <p:nvPr/>
        </p:nvSpPr>
        <p:spPr>
          <a:xfrm>
            <a:off x="6788867" y="3778819"/>
            <a:ext cx="758477" cy="369332"/>
          </a:xfrm>
          <a:prstGeom prst="rect">
            <a:avLst/>
          </a:prstGeom>
          <a:noFill/>
        </p:spPr>
        <p:txBody>
          <a:bodyPr wrap="none" rtlCol="0">
            <a:spAutoFit/>
          </a:bodyPr>
          <a:lstStyle/>
          <a:p>
            <a:r>
              <a:rPr lang="en-US" altLang="zh-CN" dirty="0" smtClean="0"/>
              <a:t>ENIAC</a:t>
            </a:r>
            <a:endParaRPr lang="zh-CN" altLang="en-US" dirty="0"/>
          </a:p>
        </p:txBody>
      </p:sp>
    </p:spTree>
    <p:extLst>
      <p:ext uri="{BB962C8B-B14F-4D97-AF65-F5344CB8AC3E}">
        <p14:creationId xmlns:p14="http://schemas.microsoft.com/office/powerpoint/2010/main" val="32453177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Second Generation Computers (1955 – 1960)</a:t>
            </a:r>
            <a:endParaRPr lang="zh-CN" altLang="en-US" sz="2400" dirty="0"/>
          </a:p>
        </p:txBody>
      </p:sp>
      <p:sp>
        <p:nvSpPr>
          <p:cNvPr id="3" name="内容占位符 2"/>
          <p:cNvSpPr>
            <a:spLocks noGrp="1"/>
          </p:cNvSpPr>
          <p:nvPr>
            <p:ph idx="1"/>
          </p:nvPr>
        </p:nvSpPr>
        <p:spPr>
          <a:xfrm>
            <a:off x="425115" y="1363579"/>
            <a:ext cx="4736545" cy="4813384"/>
          </a:xfrm>
        </p:spPr>
        <p:txBody>
          <a:bodyPr/>
          <a:lstStyle/>
          <a:p>
            <a:r>
              <a:rPr lang="en-US" altLang="zh-CN" dirty="0"/>
              <a:t>The second generation of computers came about thanks to the invention of the </a:t>
            </a:r>
            <a:r>
              <a:rPr lang="en-US" altLang="zh-CN" b="1" dirty="0">
                <a:solidFill>
                  <a:srgbClr val="C00000"/>
                </a:solidFill>
              </a:rPr>
              <a:t>transistor</a:t>
            </a:r>
            <a:r>
              <a:rPr lang="en-US" altLang="zh-CN" dirty="0"/>
              <a:t>, which then started replacing vacuum tubes in computer design. Transistor computers consumed far less power, produced far less heat, and were much smaller compared to the first generation, albeit still big by today’s standards</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5395564" y="1363580"/>
            <a:ext cx="3387488" cy="2405116"/>
          </a:xfrm>
          <a:prstGeom prst="rect">
            <a:avLst/>
          </a:prstGeom>
        </p:spPr>
      </p:pic>
      <p:pic>
        <p:nvPicPr>
          <p:cNvPr id="5" name="图片 4"/>
          <p:cNvPicPr>
            <a:picLocks noChangeAspect="1"/>
          </p:cNvPicPr>
          <p:nvPr/>
        </p:nvPicPr>
        <p:blipFill>
          <a:blip r:embed="rId3"/>
          <a:stretch>
            <a:fillRect/>
          </a:stretch>
        </p:blipFill>
        <p:spPr>
          <a:xfrm>
            <a:off x="5025189" y="4121622"/>
            <a:ext cx="1392963" cy="1928719"/>
          </a:xfrm>
          <a:prstGeom prst="rect">
            <a:avLst/>
          </a:prstGeom>
        </p:spPr>
      </p:pic>
      <p:pic>
        <p:nvPicPr>
          <p:cNvPr id="6" name="图片 5"/>
          <p:cNvPicPr>
            <a:picLocks noChangeAspect="1"/>
          </p:cNvPicPr>
          <p:nvPr/>
        </p:nvPicPr>
        <p:blipFill>
          <a:blip r:embed="rId4"/>
          <a:stretch>
            <a:fillRect/>
          </a:stretch>
        </p:blipFill>
        <p:spPr>
          <a:xfrm>
            <a:off x="6528987" y="4338328"/>
            <a:ext cx="2375731" cy="1778814"/>
          </a:xfrm>
          <a:prstGeom prst="rect">
            <a:avLst/>
          </a:prstGeom>
        </p:spPr>
      </p:pic>
      <p:sp>
        <p:nvSpPr>
          <p:cNvPr id="7" name="文本框 6"/>
          <p:cNvSpPr txBox="1"/>
          <p:nvPr/>
        </p:nvSpPr>
        <p:spPr>
          <a:xfrm>
            <a:off x="6546531" y="3768696"/>
            <a:ext cx="1085554" cy="369332"/>
          </a:xfrm>
          <a:prstGeom prst="rect">
            <a:avLst/>
          </a:prstGeom>
          <a:noFill/>
        </p:spPr>
        <p:txBody>
          <a:bodyPr wrap="none" rtlCol="0">
            <a:spAutoFit/>
          </a:bodyPr>
          <a:lstStyle/>
          <a:p>
            <a:r>
              <a:rPr lang="en-US" altLang="zh-CN" dirty="0" smtClean="0"/>
              <a:t>IBM 1401</a:t>
            </a:r>
            <a:endParaRPr lang="zh-CN" altLang="en-US" dirty="0"/>
          </a:p>
        </p:txBody>
      </p:sp>
    </p:spTree>
    <p:extLst>
      <p:ext uri="{BB962C8B-B14F-4D97-AF65-F5344CB8AC3E}">
        <p14:creationId xmlns:p14="http://schemas.microsoft.com/office/powerpoint/2010/main" val="2505702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2900</TotalTime>
  <Words>8628</Words>
  <Application>Microsoft Office PowerPoint</Application>
  <PresentationFormat>全屏显示(4:3)</PresentationFormat>
  <Paragraphs>655</Paragraphs>
  <Slides>106</Slides>
  <Notes>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106</vt:i4>
      </vt:variant>
    </vt:vector>
  </HeadingPairs>
  <TitlesOfParts>
    <vt:vector size="113" baseType="lpstr">
      <vt:lpstr>宋体</vt:lpstr>
      <vt:lpstr>微软雅黑</vt:lpstr>
      <vt:lpstr>Arial</vt:lpstr>
      <vt:lpstr>Calibri</vt:lpstr>
      <vt:lpstr>Cambria Math</vt:lpstr>
      <vt:lpstr>Wingdings</vt:lpstr>
      <vt:lpstr>Office 主题</vt:lpstr>
      <vt:lpstr>Deep Learning Frameworks </vt:lpstr>
      <vt:lpstr>Outline</vt:lpstr>
      <vt:lpstr>Outline</vt:lpstr>
      <vt:lpstr>Statistical Learning</vt:lpstr>
      <vt:lpstr>Neural Networks</vt:lpstr>
      <vt:lpstr>Neural Networks</vt:lpstr>
      <vt:lpstr>Neural Networks</vt:lpstr>
      <vt:lpstr>Neural Networks</vt:lpstr>
      <vt:lpstr>Linear Algebra Library</vt:lpstr>
      <vt:lpstr>Outline</vt:lpstr>
      <vt:lpstr>Symbolic Frameworks</vt:lpstr>
      <vt:lpstr>Symbolic frameworks</vt:lpstr>
      <vt:lpstr>Non-symbolic frameworks</vt:lpstr>
      <vt:lpstr>Theano</vt:lpstr>
      <vt:lpstr>TensorFlow</vt:lpstr>
      <vt:lpstr>MXNET</vt:lpstr>
      <vt:lpstr>Comparison</vt:lpstr>
      <vt:lpstr>Outline</vt:lpstr>
      <vt:lpstr>What is GPU</vt:lpstr>
      <vt:lpstr>How GPU Acceleration works</vt:lpstr>
      <vt:lpstr>How to Use GPU</vt:lpstr>
      <vt:lpstr>Multi-dimensional Arrays</vt:lpstr>
      <vt:lpstr>Tensor</vt:lpstr>
      <vt:lpstr>Tensor Operations</vt:lpstr>
      <vt:lpstr>Tensor Operations</vt:lpstr>
      <vt:lpstr>Automatic Differentiation</vt:lpstr>
      <vt:lpstr>Automatic Differentiation</vt:lpstr>
      <vt:lpstr>Automatic Differentiation</vt:lpstr>
      <vt:lpstr>Automatic Differentiation</vt:lpstr>
      <vt:lpstr>TensorFlow</vt:lpstr>
      <vt:lpstr>Symbolic computation</vt:lpstr>
      <vt:lpstr>Symbolic computation</vt:lpstr>
      <vt:lpstr>Symbolic computation</vt:lpstr>
      <vt:lpstr>Symbolic computation</vt:lpstr>
      <vt:lpstr>Implementation</vt:lpstr>
      <vt:lpstr>Implementation</vt:lpstr>
      <vt:lpstr>Implementation</vt:lpstr>
      <vt:lpstr>Implementation</vt:lpstr>
      <vt:lpstr>Computation</vt:lpstr>
      <vt:lpstr>Computation</vt:lpstr>
      <vt:lpstr>Computation</vt:lpstr>
      <vt:lpstr>Computation</vt:lpstr>
      <vt:lpstr>Computation</vt:lpstr>
      <vt:lpstr>Computation</vt:lpstr>
      <vt:lpstr>Common Programming Idioms</vt:lpstr>
      <vt:lpstr>Common Programming Idioms</vt:lpstr>
      <vt:lpstr>Common Programming Idioms</vt:lpstr>
      <vt:lpstr>Common Programming Idioms</vt:lpstr>
      <vt:lpstr>Coding</vt:lpstr>
      <vt:lpstr>Coding</vt:lpstr>
      <vt:lpstr>Example-1</vt:lpstr>
      <vt:lpstr>Example-2</vt:lpstr>
      <vt:lpstr>Outline</vt:lpstr>
      <vt:lpstr>Worship</vt:lpstr>
      <vt:lpstr>Background</vt:lpstr>
      <vt:lpstr>Distribute Architecture</vt:lpstr>
      <vt:lpstr>Distribute Architecture</vt:lpstr>
      <vt:lpstr>Synchronous</vt:lpstr>
      <vt:lpstr>Asynchronous</vt:lpstr>
      <vt:lpstr>PS Advantage</vt:lpstr>
      <vt:lpstr>PS Advantage</vt:lpstr>
      <vt:lpstr>PS Architecture</vt:lpstr>
      <vt:lpstr>PS Architecture</vt:lpstr>
      <vt:lpstr>PS Architecture</vt:lpstr>
      <vt:lpstr>PS Architecture</vt:lpstr>
      <vt:lpstr>PS Architecture</vt:lpstr>
      <vt:lpstr>PS Architecture</vt:lpstr>
      <vt:lpstr>PS Architecture</vt:lpstr>
      <vt:lpstr>PS Architecture</vt:lpstr>
      <vt:lpstr>PS characteristic</vt:lpstr>
      <vt:lpstr>PS characteristic</vt:lpstr>
      <vt:lpstr>Implementation</vt:lpstr>
      <vt:lpstr>Implementation</vt:lpstr>
      <vt:lpstr>Implementation</vt:lpstr>
      <vt:lpstr>Implementation</vt:lpstr>
      <vt:lpstr>Implementation</vt:lpstr>
      <vt:lpstr>Implementation</vt:lpstr>
      <vt:lpstr>Implementation</vt:lpstr>
      <vt:lpstr>Implementation</vt:lpstr>
      <vt:lpstr>MXNet</vt:lpstr>
      <vt:lpstr>MXNet</vt:lpstr>
      <vt:lpstr>MXNet Architecture</vt:lpstr>
      <vt:lpstr>Interface</vt:lpstr>
      <vt:lpstr>Interface</vt:lpstr>
      <vt:lpstr>Interface</vt:lpstr>
      <vt:lpstr>Interface</vt:lpstr>
      <vt:lpstr>Interface</vt:lpstr>
      <vt:lpstr>Implementation</vt:lpstr>
      <vt:lpstr>Implementation</vt:lpstr>
      <vt:lpstr>Implementation</vt:lpstr>
      <vt:lpstr>Implementation</vt:lpstr>
      <vt:lpstr>Implementation</vt:lpstr>
      <vt:lpstr>Implementation</vt:lpstr>
      <vt:lpstr>Coding</vt:lpstr>
      <vt:lpstr>Coding</vt:lpstr>
      <vt:lpstr>Other Frameworks</vt:lpstr>
      <vt:lpstr>Reference</vt:lpstr>
      <vt:lpstr>First Generation Computers (1940s – 1950s)</vt:lpstr>
      <vt:lpstr>Second Generation Computers (1955 – 1960)</vt:lpstr>
      <vt:lpstr>Third Generation Computers (1960s)</vt:lpstr>
      <vt:lpstr>Fourth Generation Computers (1971 – present)</vt:lpstr>
      <vt:lpstr>In the Future</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XoriiieInpottn</dc:creator>
  <cp:lastModifiedBy>Cedric</cp:lastModifiedBy>
  <cp:revision>154</cp:revision>
  <dcterms:created xsi:type="dcterms:W3CDTF">2016-11-22T06:05:46Z</dcterms:created>
  <dcterms:modified xsi:type="dcterms:W3CDTF">2017-06-13T07:40:24Z</dcterms:modified>
</cp:coreProperties>
</file>